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7" r:id="rId4"/>
    <p:sldId id="263" r:id="rId5"/>
    <p:sldId id="276" r:id="rId6"/>
    <p:sldId id="265" r:id="rId7"/>
    <p:sldId id="275" r:id="rId8"/>
    <p:sldId id="274" r:id="rId9"/>
    <p:sldId id="261" r:id="rId10"/>
    <p:sldId id="262" r:id="rId11"/>
    <p:sldId id="264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2" autoAdjust="0"/>
    <p:restoredTop sz="90929"/>
  </p:normalViewPr>
  <p:slideViewPr>
    <p:cSldViewPr>
      <p:cViewPr varScale="1">
        <p:scale>
          <a:sx n="96" d="100"/>
          <a:sy n="96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-898525"/>
            <a:ext cx="7772400" cy="3382963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2AB919-59A7-4885-BF22-4FAC2033696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0ABD7-83FB-4F39-BD7B-65D4B94884B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C13D-4C24-44AC-BE55-C183E89A819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58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33222-66FF-4A6B-B860-D40B7A80C1A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4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7E9A3-E07B-4643-88B4-093A792ABF5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75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DB12-D764-498B-A583-FF3F5820D4E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A3D39-07DF-48C9-A8F4-A13D3711F4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1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240C-9839-4434-9529-C213B16E74C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D1ACD-E1DF-462D-9415-5DDCD180D04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C846B-BC62-4653-8CB1-F3F94A355F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9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4FA5-C4AA-4314-8868-B6444808DD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2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EA856D1-D4EE-4C69-9420-CADE5F841B7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7" Type="http://schemas.openxmlformats.org/officeDocument/2006/relationships/image" Target="../media/image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BAS-Signale mit dem </a:t>
            </a:r>
            <a:r>
              <a:rPr lang="de-DE" b="1" dirty="0" err="1"/>
              <a:t>Attiny</a:t>
            </a:r>
            <a:endParaRPr lang="de-DE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4724400" cy="4114800"/>
          </a:xfrm>
        </p:spPr>
        <p:txBody>
          <a:bodyPr/>
          <a:lstStyle/>
          <a:p>
            <a:r>
              <a:rPr lang="de-DE" dirty="0"/>
              <a:t>Halbbild</a:t>
            </a:r>
          </a:p>
          <a:p>
            <a:r>
              <a:rPr lang="de-DE" dirty="0"/>
              <a:t>Zeilensignal</a:t>
            </a:r>
          </a:p>
          <a:p>
            <a:r>
              <a:rPr lang="de-DE" dirty="0"/>
              <a:t>Bildsynchronisation</a:t>
            </a:r>
          </a:p>
          <a:p>
            <a:r>
              <a:rPr lang="de-DE" dirty="0"/>
              <a:t>Einfaches Testbild</a:t>
            </a:r>
          </a:p>
          <a:p>
            <a:r>
              <a:rPr lang="de-DE" dirty="0"/>
              <a:t>Oszillogramme</a:t>
            </a:r>
          </a:p>
          <a:p>
            <a:r>
              <a:rPr lang="de-DE" dirty="0" smtClean="0"/>
              <a:t>Videos</a:t>
            </a:r>
          </a:p>
          <a:p>
            <a:r>
              <a:rPr lang="de-DE" dirty="0" smtClean="0"/>
              <a:t>Programmideen</a:t>
            </a:r>
            <a:endParaRPr lang="de-DE" dirty="0"/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03325" y="6157913"/>
            <a:ext cx="371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V </a:t>
            </a:r>
            <a:r>
              <a:rPr lang="de-DE" sz="1600" smtClean="0"/>
              <a:t>1.3 </a:t>
            </a:r>
            <a:r>
              <a:rPr lang="de-DE" sz="1600" dirty="0"/>
              <a:t>- Copyright </a:t>
            </a:r>
            <a:r>
              <a:rPr lang="de-DE" sz="1600" dirty="0" smtClean="0"/>
              <a:t>2009/12 </a:t>
            </a:r>
            <a:r>
              <a:rPr lang="de-DE" sz="1600" dirty="0" err="1"/>
              <a:t>by</a:t>
            </a:r>
            <a:r>
              <a:rPr lang="de-DE" sz="1600" dirty="0"/>
              <a:t> G. Heinrichs</a:t>
            </a:r>
          </a:p>
        </p:txBody>
      </p:sp>
      <p:pic>
        <p:nvPicPr>
          <p:cNvPr id="24585" name="Picture 9" descr="C:\Dokumente und Einstellungen\Georg heinrichs\Eigene Dateien\COM-Igel-Attiny-IFL\Attiny2313\Bas-Signale mit Attiny\Eigener Text\testbi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894013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Oszillogramme</a:t>
            </a:r>
          </a:p>
        </p:txBody>
      </p:sp>
      <p:sp>
        <p:nvSpPr>
          <p:cNvPr id="3072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738" name="Picture 18" descr="C:\Dokumente und Einstellungen\Georg heinrichs\Eigene Dateien\COM-Igel-Attiny-IFL\Attiny2313\Bas-Signale mit Attiny\Eigener Text\EineZe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54102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9" name="Picture 19" descr="C:\Dokumente und Einstellungen\Georg heinrichs\Eigene Dateien\COM-Igel-Attiny-IFL\Attiny2313\Bas-Signale mit Attiny\Eigener Text\traban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5410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295400" y="1981200"/>
            <a:ext cx="39624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5715000" y="4343400"/>
            <a:ext cx="6096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257800" y="3200400"/>
            <a:ext cx="4572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Erste Videos</a:t>
            </a:r>
          </a:p>
        </p:txBody>
      </p:sp>
      <p:sp>
        <p:nvSpPr>
          <p:cNvPr id="33803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sign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1955135"/>
            <a:ext cx="3421901" cy="2566426"/>
          </a:xfrm>
          <a:prstGeom prst="rect">
            <a:avLst/>
          </a:prstGeom>
        </p:spPr>
      </p:pic>
      <p:pic>
        <p:nvPicPr>
          <p:cNvPr id="3" name="bild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0599" y="1955135"/>
            <a:ext cx="3421901" cy="2566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 dem Weg zu „</a:t>
            </a:r>
            <a:r>
              <a:rPr lang="de-DE" b="1" dirty="0" err="1" smtClean="0"/>
              <a:t>Pong</a:t>
            </a:r>
            <a:r>
              <a:rPr lang="de-DE" b="1" dirty="0" smtClean="0"/>
              <a:t>“...</a:t>
            </a:r>
            <a:endParaRPr lang="de-DE" b="1" dirty="0"/>
          </a:p>
        </p:txBody>
      </p:sp>
      <p:sp>
        <p:nvSpPr>
          <p:cNvPr id="399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Videosigna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Programm-Ideen 1</a:t>
            </a:r>
            <a:endParaRPr lang="de-DE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56792"/>
            <a:ext cx="7677472" cy="4463008"/>
          </a:xfrm>
        </p:spPr>
        <p:txBody>
          <a:bodyPr/>
          <a:lstStyle/>
          <a:p>
            <a:r>
              <a:rPr lang="de-DE" dirty="0" smtClean="0"/>
              <a:t>Jede 1/50 Sekunde ein Halbbild erzeugen</a:t>
            </a:r>
            <a:endParaRPr lang="de-DE" dirty="0"/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305 Zeilensignale</a:t>
            </a:r>
          </a:p>
          <a:p>
            <a:pPr lvl="2"/>
            <a:r>
              <a:rPr lang="de-DE" dirty="0" smtClean="0">
                <a:solidFill>
                  <a:srgbClr val="0070C0"/>
                </a:solidFill>
              </a:rPr>
              <a:t>Bildsignal</a:t>
            </a:r>
          </a:p>
          <a:p>
            <a:pPr lvl="2"/>
            <a:r>
              <a:rPr lang="de-DE" dirty="0" smtClean="0">
                <a:solidFill>
                  <a:srgbClr val="0070C0"/>
                </a:solidFill>
              </a:rPr>
              <a:t>Zeilensynchronisationssignal</a:t>
            </a:r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Bildsynchronisationssignale</a:t>
            </a:r>
          </a:p>
          <a:p>
            <a:pPr lvl="2"/>
            <a:r>
              <a:rPr lang="de-DE" dirty="0" smtClean="0">
                <a:solidFill>
                  <a:srgbClr val="00B050"/>
                </a:solidFill>
              </a:rPr>
              <a:t>5 Vortrabanten</a:t>
            </a:r>
          </a:p>
          <a:p>
            <a:pPr lvl="2"/>
            <a:r>
              <a:rPr lang="de-DE" dirty="0" smtClean="0">
                <a:solidFill>
                  <a:srgbClr val="00B050"/>
                </a:solidFill>
              </a:rPr>
              <a:t>5 Haupttrabanten</a:t>
            </a:r>
          </a:p>
          <a:p>
            <a:pPr lvl="2"/>
            <a:r>
              <a:rPr lang="de-DE" dirty="0" smtClean="0">
                <a:solidFill>
                  <a:srgbClr val="00B050"/>
                </a:solidFill>
              </a:rPr>
              <a:t>5 Nachtrabanten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6657764" y="1340768"/>
            <a:ext cx="1908448" cy="1080120"/>
            <a:chOff x="5940152" y="2276872"/>
            <a:chExt cx="1908448" cy="1080120"/>
          </a:xfrm>
        </p:grpSpPr>
        <p:sp>
          <p:nvSpPr>
            <p:cNvPr id="4" name="Pfeil nach links 3"/>
            <p:cNvSpPr/>
            <p:nvPr/>
          </p:nvSpPr>
          <p:spPr bwMode="auto">
            <a:xfrm>
              <a:off x="5940152" y="2276872"/>
              <a:ext cx="1908448" cy="1080120"/>
            </a:xfrm>
            <a:prstGeom prst="lef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309932" y="2586099"/>
              <a:ext cx="1516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Schleife!!!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076056" y="2348880"/>
            <a:ext cx="1908448" cy="1080120"/>
            <a:chOff x="5940152" y="2276872"/>
            <a:chExt cx="1908448" cy="1080120"/>
          </a:xfrm>
        </p:grpSpPr>
        <p:sp>
          <p:nvSpPr>
            <p:cNvPr id="14" name="Pfeil nach links 13"/>
            <p:cNvSpPr/>
            <p:nvPr/>
          </p:nvSpPr>
          <p:spPr bwMode="auto">
            <a:xfrm>
              <a:off x="5940152" y="2276872"/>
              <a:ext cx="1908448" cy="1080120"/>
            </a:xfrm>
            <a:prstGeom prst="lef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309932" y="2586099"/>
              <a:ext cx="1516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Schleife!!!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932040" y="4221088"/>
            <a:ext cx="1908448" cy="1080120"/>
            <a:chOff x="5940152" y="2276872"/>
            <a:chExt cx="1908448" cy="1080120"/>
          </a:xfrm>
        </p:grpSpPr>
        <p:sp>
          <p:nvSpPr>
            <p:cNvPr id="17" name="Pfeil nach links 16"/>
            <p:cNvSpPr/>
            <p:nvPr/>
          </p:nvSpPr>
          <p:spPr bwMode="auto">
            <a:xfrm>
              <a:off x="5940152" y="2276872"/>
              <a:ext cx="1908448" cy="1080120"/>
            </a:xfrm>
            <a:prstGeom prst="lef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309932" y="2586099"/>
              <a:ext cx="1516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Schleife!!!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932040" y="4653136"/>
            <a:ext cx="1908448" cy="1080120"/>
            <a:chOff x="5940152" y="2276872"/>
            <a:chExt cx="1908448" cy="1080120"/>
          </a:xfrm>
        </p:grpSpPr>
        <p:sp>
          <p:nvSpPr>
            <p:cNvPr id="20" name="Pfeil nach links 19"/>
            <p:cNvSpPr/>
            <p:nvPr/>
          </p:nvSpPr>
          <p:spPr bwMode="auto">
            <a:xfrm>
              <a:off x="5940152" y="2276872"/>
              <a:ext cx="1908448" cy="1080120"/>
            </a:xfrm>
            <a:prstGeom prst="lef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309932" y="2586099"/>
              <a:ext cx="1516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Schleife!!!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932040" y="5140999"/>
            <a:ext cx="1908448" cy="1080120"/>
            <a:chOff x="5940152" y="2276872"/>
            <a:chExt cx="1908448" cy="1080120"/>
          </a:xfrm>
        </p:grpSpPr>
        <p:sp>
          <p:nvSpPr>
            <p:cNvPr id="23" name="Pfeil nach links 22"/>
            <p:cNvSpPr/>
            <p:nvPr/>
          </p:nvSpPr>
          <p:spPr bwMode="auto">
            <a:xfrm>
              <a:off x="5940152" y="2276872"/>
              <a:ext cx="1908448" cy="1080120"/>
            </a:xfrm>
            <a:prstGeom prst="leftArrow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309932" y="2586099"/>
              <a:ext cx="1516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Schleife!!!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3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Zeitmanagement</a:t>
            </a:r>
            <a:endParaRPr lang="de-DE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56792"/>
            <a:ext cx="7677472" cy="4691608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Zeiten für Mikrocontroller-Befehle (bei 4 MHz Taktfrequenz): 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Einfache Zuweisung: 0,5 </a:t>
            </a:r>
            <a:r>
              <a:rPr lang="de-DE" sz="2800" dirty="0" err="1" smtClean="0">
                <a:solidFill>
                  <a:schemeClr val="accent2"/>
                </a:solidFill>
              </a:rPr>
              <a:t>us</a:t>
            </a:r>
            <a:endParaRPr lang="de-DE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Schleifen oder Verzweigung: einige </a:t>
            </a:r>
            <a:r>
              <a:rPr lang="de-DE" sz="2800" dirty="0" err="1" smtClean="0">
                <a:solidFill>
                  <a:schemeClr val="accent2"/>
                </a:solidFill>
              </a:rPr>
              <a:t>us</a:t>
            </a:r>
            <a:endParaRPr lang="de-DE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rgbClr val="00B050"/>
                </a:solidFill>
              </a:rPr>
              <a:t>Zeilenlänge: 64 </a:t>
            </a:r>
            <a:r>
              <a:rPr lang="de-DE" sz="2800" dirty="0" err="1" smtClean="0">
                <a:solidFill>
                  <a:srgbClr val="00B050"/>
                </a:solidFill>
              </a:rPr>
              <a:t>us</a:t>
            </a:r>
            <a:endParaRPr lang="de-DE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00B050"/>
                </a:solidFill>
              </a:rPr>
              <a:t>Zeilensynchronisiationssignal</a:t>
            </a:r>
            <a:r>
              <a:rPr lang="de-DE" sz="2800" dirty="0" smtClean="0">
                <a:solidFill>
                  <a:srgbClr val="00B050"/>
                </a:solidFill>
              </a:rPr>
              <a:t>: 12 </a:t>
            </a:r>
            <a:r>
              <a:rPr lang="de-DE" sz="2800" dirty="0" err="1" smtClean="0">
                <a:solidFill>
                  <a:srgbClr val="00B050"/>
                </a:solidFill>
              </a:rPr>
              <a:t>us</a:t>
            </a:r>
            <a:endParaRPr lang="de-DE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00B050"/>
                </a:solidFill>
              </a:rPr>
              <a:t>Trabantlänge</a:t>
            </a:r>
            <a:r>
              <a:rPr lang="de-DE" sz="2800" dirty="0" smtClean="0">
                <a:solidFill>
                  <a:srgbClr val="00B050"/>
                </a:solidFill>
              </a:rPr>
              <a:t>: 32 </a:t>
            </a:r>
            <a:r>
              <a:rPr lang="de-DE" sz="2800" dirty="0" err="1" smtClean="0">
                <a:solidFill>
                  <a:srgbClr val="00B050"/>
                </a:solidFill>
              </a:rPr>
              <a:t>us</a:t>
            </a:r>
            <a:endParaRPr lang="de-DE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Und diese Signale haben noch eine Unter-struktur von wenigen </a:t>
            </a:r>
            <a:r>
              <a:rPr lang="de-DE" sz="2800" b="1" dirty="0" err="1" smtClean="0">
                <a:solidFill>
                  <a:srgbClr val="FF0000"/>
                </a:solidFill>
              </a:rPr>
              <a:t>us</a:t>
            </a:r>
            <a:r>
              <a:rPr lang="de-DE" sz="2800" b="1" dirty="0" smtClean="0">
                <a:solidFill>
                  <a:srgbClr val="FF0000"/>
                </a:solidFill>
              </a:rPr>
              <a:t>!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ige Legende 1"/>
          <p:cNvSpPr/>
          <p:nvPr/>
        </p:nvSpPr>
        <p:spPr bwMode="auto">
          <a:xfrm>
            <a:off x="5796136" y="2132856"/>
            <a:ext cx="2664296" cy="792088"/>
          </a:xfrm>
          <a:prstGeom prst="wedgeRectCallout">
            <a:avLst>
              <a:gd name="adj1" fmla="val -20833"/>
              <a:gd name="adj2" fmla="val 76303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Bei BASCOM nicht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genau bekannt!</a:t>
            </a:r>
          </a:p>
        </p:txBody>
      </p:sp>
    </p:spTree>
    <p:extLst>
      <p:ext uri="{BB962C8B-B14F-4D97-AF65-F5344CB8AC3E}">
        <p14:creationId xmlns:p14="http://schemas.microsoft.com/office/powerpoint/2010/main" val="40057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1442792" cy="266298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Programm-Ideen 2</a:t>
            </a:r>
            <a:endParaRPr lang="de-DE" b="1" dirty="0"/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73163" y="1556792"/>
            <a:ext cx="7772400" cy="4539208"/>
          </a:xfrm>
        </p:spPr>
        <p:txBody>
          <a:bodyPr/>
          <a:lstStyle/>
          <a:p>
            <a:r>
              <a:rPr lang="de-DE" dirty="0" err="1" smtClean="0"/>
              <a:t>Timer</a:t>
            </a:r>
            <a:r>
              <a:rPr lang="de-DE" dirty="0" smtClean="0"/>
              <a:t>-Counter-Baustein</a:t>
            </a:r>
          </a:p>
          <a:p>
            <a:r>
              <a:rPr lang="de-DE" dirty="0" smtClean="0"/>
              <a:t>Jede ¼ </a:t>
            </a:r>
            <a:r>
              <a:rPr lang="de-DE" dirty="0" err="1" smtClean="0"/>
              <a:t>us</a:t>
            </a:r>
            <a:r>
              <a:rPr lang="de-DE" dirty="0" smtClean="0"/>
              <a:t> ein Takt</a:t>
            </a:r>
          </a:p>
          <a:p>
            <a:r>
              <a:rPr lang="de-DE" dirty="0" smtClean="0"/>
              <a:t>Bei jedem </a:t>
            </a:r>
            <a:r>
              <a:rPr lang="de-DE" dirty="0" err="1" smtClean="0"/>
              <a:t>Timer</a:t>
            </a:r>
            <a:r>
              <a:rPr lang="de-DE" dirty="0" smtClean="0"/>
              <a:t>-Takt wird Counter </a:t>
            </a:r>
            <a:r>
              <a:rPr lang="de-DE" b="1" i="1" dirty="0" smtClean="0"/>
              <a:t>automatisch</a:t>
            </a:r>
            <a:r>
              <a:rPr lang="de-DE" dirty="0" smtClean="0"/>
              <a:t> um 1 erhöht</a:t>
            </a:r>
          </a:p>
          <a:p>
            <a:r>
              <a:rPr lang="de-DE" dirty="0" smtClean="0"/>
              <a:t>Wenn „</a:t>
            </a:r>
            <a:r>
              <a:rPr lang="de-DE" dirty="0" smtClean="0">
                <a:solidFill>
                  <a:srgbClr val="FF0000"/>
                </a:solidFill>
              </a:rPr>
              <a:t>Vergleichswert</a:t>
            </a:r>
            <a:r>
              <a:rPr lang="de-DE" dirty="0" smtClean="0"/>
              <a:t>“ 256 erreicht, dann wird </a:t>
            </a:r>
            <a:r>
              <a:rPr lang="de-DE" b="1" i="1" dirty="0" smtClean="0"/>
              <a:t>automatisch</a:t>
            </a:r>
            <a:r>
              <a:rPr lang="de-DE" dirty="0" smtClean="0"/>
              <a:t> eine bestimmte Routine </a:t>
            </a:r>
            <a:r>
              <a:rPr lang="de-DE" dirty="0"/>
              <a:t>(</a:t>
            </a:r>
            <a:r>
              <a:rPr lang="de-DE" dirty="0" smtClean="0"/>
              <a:t>ISR) ausgeführt</a:t>
            </a:r>
          </a:p>
          <a:p>
            <a:r>
              <a:rPr lang="de-DE" dirty="0" smtClean="0"/>
              <a:t>256 Takten entsprechen 64 </a:t>
            </a:r>
            <a:r>
              <a:rPr lang="de-DE" dirty="0" err="1" smtClean="0"/>
              <a:t>us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4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ISR</a:t>
            </a:r>
            <a:endParaRPr lang="de-DE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40768"/>
            <a:ext cx="7893496" cy="551723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sz="1600" dirty="0" smtClean="0"/>
              <a:t>Counter = 0</a:t>
            </a:r>
          </a:p>
          <a:p>
            <a:r>
              <a:rPr lang="de-DE" sz="1600" dirty="0" smtClean="0"/>
              <a:t>Zeilenzähler um 1 erhöhen</a:t>
            </a:r>
          </a:p>
          <a:p>
            <a:r>
              <a:rPr lang="de-DE" sz="1600" dirty="0" smtClean="0"/>
              <a:t>WENN Zeilenzähler&lt;305 DANN</a:t>
            </a:r>
          </a:p>
          <a:p>
            <a:pPr lvl="1"/>
            <a:r>
              <a:rPr lang="de-DE" sz="1400" dirty="0" smtClean="0"/>
              <a:t>Zeilensynchronisation</a:t>
            </a:r>
          </a:p>
          <a:p>
            <a:pPr lvl="1"/>
            <a:r>
              <a:rPr lang="de-DE" sz="1400" dirty="0" smtClean="0"/>
              <a:t>Bildsignal</a:t>
            </a:r>
          </a:p>
          <a:p>
            <a:pPr lvl="1"/>
            <a:r>
              <a:rPr lang="de-DE" sz="1400" dirty="0" smtClean="0"/>
              <a:t>ENDE (ISR)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Vergleichswert = 128 </a:t>
            </a:r>
            <a:r>
              <a:rPr lang="de-DE" sz="1600" dirty="0" smtClean="0"/>
              <a:t>	</a:t>
            </a:r>
            <a:r>
              <a:rPr lang="de-DE" sz="1600" i="1" dirty="0" smtClean="0"/>
              <a:t>// ab jetzt zählt Zeilenzähler halbe Zeilen (</a:t>
            </a:r>
            <a:r>
              <a:rPr lang="de-DE" sz="1600" i="1" dirty="0" smtClean="0">
                <a:solidFill>
                  <a:srgbClr val="FF0000"/>
                </a:solidFill>
              </a:rPr>
              <a:t>32 </a:t>
            </a:r>
            <a:r>
              <a:rPr lang="de-DE" sz="1600" i="1" dirty="0" err="1" smtClean="0">
                <a:solidFill>
                  <a:srgbClr val="FF0000"/>
                </a:solidFill>
              </a:rPr>
              <a:t>us</a:t>
            </a:r>
            <a:r>
              <a:rPr lang="de-DE" sz="1600" i="1" dirty="0" smtClean="0"/>
              <a:t>)</a:t>
            </a:r>
          </a:p>
          <a:p>
            <a:r>
              <a:rPr lang="de-DE" sz="1600" dirty="0" smtClean="0"/>
              <a:t>WENN Zeilenzähler&lt;310 DANN</a:t>
            </a:r>
          </a:p>
          <a:p>
            <a:pPr lvl="1"/>
            <a:r>
              <a:rPr lang="de-DE" sz="1400" dirty="0" smtClean="0"/>
              <a:t>Vortrabant</a:t>
            </a:r>
          </a:p>
          <a:p>
            <a:pPr lvl="1"/>
            <a:r>
              <a:rPr lang="de-DE" sz="1400" dirty="0" smtClean="0"/>
              <a:t>ENDE (ISR)</a:t>
            </a:r>
          </a:p>
          <a:p>
            <a:r>
              <a:rPr lang="de-DE" sz="1600" dirty="0" smtClean="0"/>
              <a:t>WENN Zeilenzähler&lt;315 </a:t>
            </a:r>
            <a:r>
              <a:rPr lang="de-DE" sz="1600" dirty="0"/>
              <a:t>DANN</a:t>
            </a:r>
          </a:p>
          <a:p>
            <a:pPr lvl="1"/>
            <a:r>
              <a:rPr lang="de-DE" sz="1400" dirty="0" smtClean="0"/>
              <a:t>Haupttrabant</a:t>
            </a:r>
          </a:p>
          <a:p>
            <a:pPr lvl="1"/>
            <a:r>
              <a:rPr lang="de-DE" sz="1400" dirty="0" smtClean="0"/>
              <a:t>ENDE (ISR)</a:t>
            </a:r>
          </a:p>
          <a:p>
            <a:r>
              <a:rPr lang="de-DE" sz="1600" dirty="0" smtClean="0"/>
              <a:t>WENN Zeilenzähler&lt;320 </a:t>
            </a:r>
            <a:r>
              <a:rPr lang="de-DE" sz="1600" dirty="0"/>
              <a:t>DANN</a:t>
            </a:r>
          </a:p>
          <a:p>
            <a:pPr lvl="1"/>
            <a:r>
              <a:rPr lang="de-DE" sz="1400" dirty="0" smtClean="0"/>
              <a:t>Nachtrabant</a:t>
            </a:r>
          </a:p>
          <a:p>
            <a:pPr lvl="1"/>
            <a:r>
              <a:rPr lang="de-DE" sz="1400" dirty="0" smtClean="0"/>
              <a:t>ENDE (ISR)</a:t>
            </a:r>
            <a:endParaRPr lang="de-DE" sz="1400" dirty="0"/>
          </a:p>
          <a:p>
            <a:r>
              <a:rPr lang="de-DE" sz="1600" dirty="0" smtClean="0"/>
              <a:t>SONST </a:t>
            </a:r>
          </a:p>
          <a:p>
            <a:pPr lvl="1"/>
            <a:r>
              <a:rPr lang="de-DE" sz="1400" dirty="0" smtClean="0"/>
              <a:t>Zeilenzähler = 0	</a:t>
            </a:r>
            <a:r>
              <a:rPr lang="de-DE" sz="1400" i="1" dirty="0" smtClean="0"/>
              <a:t>// neues Halbbild</a:t>
            </a:r>
          </a:p>
          <a:p>
            <a:pPr lvl="1"/>
            <a:r>
              <a:rPr lang="de-DE" sz="1400" dirty="0" smtClean="0">
                <a:solidFill>
                  <a:srgbClr val="FF0000"/>
                </a:solidFill>
              </a:rPr>
              <a:t>Vergleichswert = 256</a:t>
            </a:r>
            <a:r>
              <a:rPr lang="de-DE" sz="1400" dirty="0" smtClean="0"/>
              <a:t>	</a:t>
            </a:r>
            <a:r>
              <a:rPr lang="de-DE" sz="1400" i="1" dirty="0" smtClean="0"/>
              <a:t>// Zeilenzähler zählt wieder ganze Zeilen (</a:t>
            </a:r>
            <a:r>
              <a:rPr lang="de-DE" sz="1400" i="1" dirty="0" smtClean="0">
                <a:solidFill>
                  <a:srgbClr val="FF0000"/>
                </a:solidFill>
              </a:rPr>
              <a:t>64 </a:t>
            </a:r>
            <a:r>
              <a:rPr lang="de-DE" sz="1400" i="1" dirty="0" err="1" smtClean="0">
                <a:solidFill>
                  <a:srgbClr val="FF0000"/>
                </a:solidFill>
              </a:rPr>
              <a:t>us</a:t>
            </a:r>
            <a:r>
              <a:rPr lang="de-DE" sz="1400" i="1" dirty="0" smtClean="0"/>
              <a:t>)</a:t>
            </a:r>
          </a:p>
          <a:p>
            <a:pPr lvl="1"/>
            <a:r>
              <a:rPr lang="de-DE" sz="1400" dirty="0" smtClean="0"/>
              <a:t>ENDE (ISR)</a:t>
            </a:r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2758494" cy="1139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1416174" cy="5226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1416174" cy="5226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20" y="4293096"/>
            <a:ext cx="1442202" cy="47501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48600" y="206084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+mn-lt"/>
              </a:rPr>
              <a:t>304</a:t>
            </a:r>
            <a:endParaRPr lang="de-DE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848600" y="35853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+mn-lt"/>
              </a:rPr>
              <a:t>5</a:t>
            </a:r>
            <a:endParaRPr lang="de-DE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48600" y="43064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+mn-lt"/>
              </a:rPr>
              <a:t>5</a:t>
            </a:r>
            <a:endParaRPr lang="de-DE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848600" y="51156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  <a:latin typeface="+mn-lt"/>
              </a:rPr>
              <a:t>5</a:t>
            </a:r>
            <a:endParaRPr lang="de-DE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36" y="404664"/>
            <a:ext cx="746944" cy="137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Halbbild</a:t>
            </a:r>
          </a:p>
        </p:txBody>
      </p:sp>
      <p:sp>
        <p:nvSpPr>
          <p:cNvPr id="2560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609" name="Picture 9" descr="C:\Dokumente und Einstellungen\Georg heinrichs\Eigene Dateien\COM-Igel-Attiny-IFL\Attiny2313\Bas-Signale mit Attiny\Eigener Text\Halbb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038600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828800" y="5715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625 Zeilen für Vollbild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806" y="404664"/>
            <a:ext cx="7772400" cy="1143000"/>
          </a:xfrm>
        </p:spPr>
        <p:txBody>
          <a:bodyPr/>
          <a:lstStyle/>
          <a:p>
            <a:r>
              <a:rPr lang="de-DE" b="1" dirty="0"/>
              <a:t>Zeilensignal</a:t>
            </a:r>
          </a:p>
        </p:txBody>
      </p:sp>
      <p:sp>
        <p:nvSpPr>
          <p:cNvPr id="2867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8696" name="Picture 24" descr="C:\Dokumente und Einstellungen\Georg heinrichs\Eigene Dateien\COM-Igel-Attiny-IFL\Attiny2313\Bas-Signale mit Attiny\Eigener Text\zeilensig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41521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971800" y="3252788"/>
            <a:ext cx="806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200" dirty="0"/>
              <a:t>52 </a:t>
            </a:r>
            <a:r>
              <a:rPr lang="de-DE" sz="2200" dirty="0">
                <a:latin typeface="WP Greek Century" pitchFamily="2" charset="2"/>
                <a:sym typeface="WP Greek Century" pitchFamily="2" charset="2"/>
              </a:rPr>
              <a:t></a:t>
            </a:r>
            <a:r>
              <a:rPr lang="de-DE" sz="2200" dirty="0">
                <a:sym typeface="WP Greek Century" pitchFamily="2" charset="2"/>
              </a:rPr>
              <a:t>s</a:t>
            </a:r>
            <a:endParaRPr lang="de-DE" sz="2200" dirty="0"/>
          </a:p>
        </p:txBody>
      </p:sp>
      <p:sp>
        <p:nvSpPr>
          <p:cNvPr id="2" name="Textfeld 1"/>
          <p:cNvSpPr txBox="1"/>
          <p:nvPr/>
        </p:nvSpPr>
        <p:spPr>
          <a:xfrm>
            <a:off x="2411760" y="5305961"/>
            <a:ext cx="3499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2"/>
                </a:solidFill>
              </a:rPr>
              <a:t>Zeilendauer * Anzahl der Zeilen</a:t>
            </a:r>
          </a:p>
          <a:p>
            <a:r>
              <a:rPr lang="de-DE" sz="2000" dirty="0" smtClean="0">
                <a:solidFill>
                  <a:schemeClr val="accent2"/>
                </a:solidFill>
              </a:rPr>
              <a:t>= 64 </a:t>
            </a:r>
            <a:r>
              <a:rPr lang="de-DE" sz="2000" dirty="0">
                <a:solidFill>
                  <a:schemeClr val="accent2"/>
                </a:solidFill>
                <a:latin typeface="WP Greek Century" pitchFamily="2" charset="2"/>
                <a:sym typeface="WP Greek Century" pitchFamily="2" charset="2"/>
              </a:rPr>
              <a:t></a:t>
            </a:r>
            <a:r>
              <a:rPr lang="de-DE" sz="2000" dirty="0" smtClean="0">
                <a:solidFill>
                  <a:schemeClr val="accent2"/>
                </a:solidFill>
                <a:sym typeface="WP Greek Century" pitchFamily="2" charset="2"/>
              </a:rPr>
              <a:t>s * 625</a:t>
            </a:r>
          </a:p>
          <a:p>
            <a:r>
              <a:rPr lang="de-DE" sz="2000" dirty="0" smtClean="0">
                <a:solidFill>
                  <a:schemeClr val="accent2"/>
                </a:solidFill>
                <a:sym typeface="WP Greek Century" pitchFamily="2" charset="2"/>
              </a:rPr>
              <a:t>= 40 000 </a:t>
            </a:r>
            <a:r>
              <a:rPr lang="de-DE" sz="2000" dirty="0">
                <a:solidFill>
                  <a:schemeClr val="accent2"/>
                </a:solidFill>
                <a:latin typeface="WP Greek Century" pitchFamily="2" charset="2"/>
                <a:sym typeface="WP Greek Century" pitchFamily="2" charset="2"/>
              </a:rPr>
              <a:t></a:t>
            </a:r>
            <a:r>
              <a:rPr lang="de-DE" sz="2000" dirty="0" smtClean="0">
                <a:solidFill>
                  <a:schemeClr val="accent2"/>
                </a:solidFill>
                <a:sym typeface="WP Greek Century" pitchFamily="2" charset="2"/>
              </a:rPr>
              <a:t>s</a:t>
            </a:r>
          </a:p>
          <a:p>
            <a:r>
              <a:rPr lang="de-DE" sz="2000" dirty="0" smtClean="0">
                <a:solidFill>
                  <a:schemeClr val="accent2"/>
                </a:solidFill>
                <a:sym typeface="WP Greek Century" pitchFamily="2" charset="2"/>
              </a:rPr>
              <a:t>= 1/25 s</a:t>
            </a:r>
            <a:endParaRPr lang="de-D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Bildsynchronisation</a:t>
            </a:r>
          </a:p>
        </p:txBody>
      </p:sp>
      <p:sp>
        <p:nvSpPr>
          <p:cNvPr id="327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2779" name="Picture 11" descr="C:\Dokumente und Einstellungen\Georg heinrichs\Eigene Dateien\COM-Igel-Attiny-IFL\Attiny2313\Bas-Signale mit Attiny\Eigener Text\vsy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877175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Wofür steht eigentlich „BAS“?</a:t>
            </a:r>
            <a:endParaRPr lang="de-DE" b="1" dirty="0"/>
          </a:p>
        </p:txBody>
      </p:sp>
      <p:sp>
        <p:nvSpPr>
          <p:cNvPr id="327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403648" y="2132856"/>
            <a:ext cx="52931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>
                <a:solidFill>
                  <a:srgbClr val="FF0000"/>
                </a:solidFill>
              </a:rPr>
              <a:t>B</a:t>
            </a:r>
            <a:r>
              <a:rPr lang="de-DE" sz="3600" b="1" dirty="0" smtClean="0"/>
              <a:t>ildsignal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>
                <a:solidFill>
                  <a:srgbClr val="FF0000"/>
                </a:solidFill>
              </a:rPr>
              <a:t>A</a:t>
            </a:r>
            <a:r>
              <a:rPr lang="de-DE" sz="3600" b="1" dirty="0" smtClean="0"/>
              <a:t>ustastsignal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>
                <a:solidFill>
                  <a:srgbClr val="FF0000"/>
                </a:solidFill>
              </a:rPr>
              <a:t>S</a:t>
            </a:r>
            <a:r>
              <a:rPr lang="de-DE" sz="3600" b="1" dirty="0" smtClean="0"/>
              <a:t>ynchronisationssignal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40560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Aufbau</a:t>
            </a:r>
          </a:p>
        </p:txBody>
      </p:sp>
      <p:sp>
        <p:nvSpPr>
          <p:cNvPr id="348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4822" name="Picture 6" descr="C:\Dokumente und Einstellungen\Georg heinrichs\Eigene Dateien\COM-Igel-Attiny-IFL\Attiny2313\Bas-Signale mit Attiny\Eigener Text\aufb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86400" y="1447800"/>
            <a:ext cx="3124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Durch die beiden rechten Widerstände werden die Spannungen 0 V; 0,3 V; 0,7 V und 1,0 V erzeugt.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19200" y="480060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Der linke Widerstand ersetzt den Eingangswiderstand des Fernsehers (75 Ohm).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486400" y="4114800"/>
            <a:ext cx="3444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i="1" dirty="0">
                <a:solidFill>
                  <a:srgbClr val="FF3300"/>
                </a:solidFill>
              </a:rPr>
              <a:t>Idee: Zeilen- und Synchronisationssignale durch Ein- und Ausschalten von </a:t>
            </a:r>
            <a:r>
              <a:rPr lang="de-DE" b="1" i="1" dirty="0" smtClean="0">
                <a:solidFill>
                  <a:srgbClr val="FF3300"/>
                </a:solidFill>
              </a:rPr>
              <a:t>zwei Ausgängen </a:t>
            </a:r>
            <a:r>
              <a:rPr lang="de-DE" b="1" i="1" dirty="0">
                <a:solidFill>
                  <a:srgbClr val="FF3300"/>
                </a:solidFill>
              </a:rPr>
              <a:t>erzeugen.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Etwas E-Lehre...</a:t>
            </a:r>
            <a:endParaRPr lang="de-DE" b="1" dirty="0"/>
          </a:p>
        </p:txBody>
      </p:sp>
      <p:sp>
        <p:nvSpPr>
          <p:cNvPr id="3481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3652"/>
            <a:ext cx="5006504" cy="439139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33440" y="1916832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Ausgangsspannung</a:t>
            </a:r>
          </a:p>
          <a:p>
            <a:r>
              <a:rPr lang="de-DE" dirty="0" smtClean="0"/>
              <a:t>berechnen oder </a:t>
            </a:r>
          </a:p>
          <a:p>
            <a:r>
              <a:rPr lang="de-DE" dirty="0"/>
              <a:t>s</a:t>
            </a:r>
            <a:r>
              <a:rPr lang="de-DE" dirty="0" smtClean="0"/>
              <a:t>imulieren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8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BAS-Signale mit dem </a:t>
            </a:r>
            <a:r>
              <a:rPr lang="de-DE" b="1" dirty="0" err="1"/>
              <a:t>Attiny</a:t>
            </a:r>
            <a:endParaRPr lang="de-DE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4724400" cy="4114800"/>
          </a:xfrm>
        </p:spPr>
        <p:txBody>
          <a:bodyPr/>
          <a:lstStyle/>
          <a:p>
            <a:r>
              <a:rPr lang="de-DE" dirty="0"/>
              <a:t>Halbbild</a:t>
            </a:r>
          </a:p>
          <a:p>
            <a:r>
              <a:rPr lang="de-DE" dirty="0"/>
              <a:t>Zeilensignal</a:t>
            </a:r>
          </a:p>
          <a:p>
            <a:r>
              <a:rPr lang="de-DE" dirty="0"/>
              <a:t>Bildsynchronisation</a:t>
            </a:r>
          </a:p>
          <a:p>
            <a:r>
              <a:rPr lang="de-DE" dirty="0"/>
              <a:t>Einfaches Testbild</a:t>
            </a:r>
          </a:p>
          <a:p>
            <a:r>
              <a:rPr lang="de-DE" dirty="0"/>
              <a:t>Oszillogramme</a:t>
            </a:r>
          </a:p>
          <a:p>
            <a:r>
              <a:rPr lang="de-DE" dirty="0" smtClean="0"/>
              <a:t>Videos</a:t>
            </a:r>
          </a:p>
          <a:p>
            <a:r>
              <a:rPr lang="de-DE" dirty="0" smtClean="0"/>
              <a:t>Programmideen</a:t>
            </a:r>
            <a:endParaRPr lang="de-DE" dirty="0"/>
          </a:p>
        </p:txBody>
      </p:sp>
      <p:sp>
        <p:nvSpPr>
          <p:cNvPr id="245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03325" y="6157913"/>
            <a:ext cx="3715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V </a:t>
            </a:r>
            <a:r>
              <a:rPr lang="de-DE" sz="1600" dirty="0" smtClean="0"/>
              <a:t>1.2 </a:t>
            </a:r>
            <a:r>
              <a:rPr lang="de-DE" sz="1600" dirty="0"/>
              <a:t>- Copyright </a:t>
            </a:r>
            <a:r>
              <a:rPr lang="de-DE" sz="1600" dirty="0" smtClean="0"/>
              <a:t>2009/12 </a:t>
            </a:r>
            <a:r>
              <a:rPr lang="de-DE" sz="1600" dirty="0" err="1"/>
              <a:t>by</a:t>
            </a:r>
            <a:r>
              <a:rPr lang="de-DE" sz="1600" dirty="0"/>
              <a:t> G. Heinrichs</a:t>
            </a:r>
          </a:p>
        </p:txBody>
      </p:sp>
      <p:pic>
        <p:nvPicPr>
          <p:cNvPr id="24585" name="Picture 9" descr="C:\Dokumente und Einstellungen\Georg heinrichs\Eigene Dateien\COM-Igel-Attiny-IFL\Attiny2313\Bas-Signale mit Attiny\Eigener Text\testbil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894013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Einfaches Testbild</a:t>
            </a:r>
          </a:p>
        </p:txBody>
      </p:sp>
      <p:sp>
        <p:nvSpPr>
          <p:cNvPr id="2970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708" name="Picture 12" descr="C:\Dokumente und Einstellungen\Georg heinrichs\Eigene Dateien\COM-Igel-Attiny-IFL\Attiny2313\Bas-Signale mit Attiny\Eigener Text\testb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181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Rectangle 13" descr="5%"/>
          <p:cNvSpPr>
            <a:spLocks noChangeArrowheads="1"/>
          </p:cNvSpPr>
          <p:nvPr/>
        </p:nvSpPr>
        <p:spPr bwMode="auto">
          <a:xfrm>
            <a:off x="1981200" y="4572000"/>
            <a:ext cx="4953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C0C0C0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ters Krawatte">
  <a:themeElements>
    <a:clrScheme name="Vaters Krawatt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Vaters Krawat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Vaters Krawat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ters Krawat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ters Krawat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ters Krawat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ters Krawat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ters Krawat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Designs\Vaters Krawatte.pot</Template>
  <TotalTime>0</TotalTime>
  <Words>290</Words>
  <Application>Microsoft Office PowerPoint</Application>
  <PresentationFormat>Bildschirmpräsentation (4:3)</PresentationFormat>
  <Paragraphs>102</Paragraphs>
  <Slides>16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Vaters Krawatte</vt:lpstr>
      <vt:lpstr>BAS-Signale mit dem Attiny</vt:lpstr>
      <vt:lpstr>Halbbild</vt:lpstr>
      <vt:lpstr>Zeilensignal</vt:lpstr>
      <vt:lpstr>Bildsynchronisation</vt:lpstr>
      <vt:lpstr>Wofür steht eigentlich „BAS“?</vt:lpstr>
      <vt:lpstr>Aufbau</vt:lpstr>
      <vt:lpstr>Etwas E-Lehre...</vt:lpstr>
      <vt:lpstr>BAS-Signale mit dem Attiny</vt:lpstr>
      <vt:lpstr>Einfaches Testbild</vt:lpstr>
      <vt:lpstr>Oszillogramme</vt:lpstr>
      <vt:lpstr>Erste Videos</vt:lpstr>
      <vt:lpstr>Auf dem Weg zu „Pong“...</vt:lpstr>
      <vt:lpstr>Programm-Ideen 1</vt:lpstr>
      <vt:lpstr>Zeitmanagement</vt:lpstr>
      <vt:lpstr>Programm-Ideen 2</vt:lpstr>
      <vt:lpstr>ISR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BAS-Signale mit dem Attiny</dc:title>
  <dc:creator>Georg Heinrichs</dc:creator>
  <cp:lastModifiedBy>KL24</cp:lastModifiedBy>
  <cp:revision>91</cp:revision>
  <cp:lastPrinted>1601-01-01T00:00:00Z</cp:lastPrinted>
  <dcterms:created xsi:type="dcterms:W3CDTF">2009-10-15T10:48:39Z</dcterms:created>
  <dcterms:modified xsi:type="dcterms:W3CDTF">2012-12-02T11:50:15Z</dcterms:modified>
</cp:coreProperties>
</file>