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8"/>
  </p:handoutMasterIdLst>
  <p:sldIdLst>
    <p:sldId id="285" r:id="rId2"/>
    <p:sldId id="257" r:id="rId3"/>
    <p:sldId id="258" r:id="rId4"/>
    <p:sldId id="270" r:id="rId5"/>
    <p:sldId id="263" r:id="rId6"/>
    <p:sldId id="269" r:id="rId7"/>
    <p:sldId id="259" r:id="rId8"/>
    <p:sldId id="260" r:id="rId9"/>
    <p:sldId id="261" r:id="rId10"/>
    <p:sldId id="262" r:id="rId11"/>
    <p:sldId id="264" r:id="rId12"/>
    <p:sldId id="273" r:id="rId13"/>
    <p:sldId id="267" r:id="rId14"/>
    <p:sldId id="275" r:id="rId15"/>
    <p:sldId id="287" r:id="rId16"/>
    <p:sldId id="277" r:id="rId17"/>
    <p:sldId id="281" r:id="rId18"/>
    <p:sldId id="280" r:id="rId19"/>
    <p:sldId id="282" r:id="rId20"/>
    <p:sldId id="278" r:id="rId21"/>
    <p:sldId id="283" r:id="rId22"/>
    <p:sldId id="279" r:id="rId23"/>
    <p:sldId id="284" r:id="rId24"/>
    <p:sldId id="299" r:id="rId25"/>
    <p:sldId id="292" r:id="rId26"/>
    <p:sldId id="286" r:id="rId27"/>
    <p:sldId id="294" r:id="rId28"/>
    <p:sldId id="289" r:id="rId29"/>
    <p:sldId id="290" r:id="rId30"/>
    <p:sldId id="288" r:id="rId31"/>
    <p:sldId id="296" r:id="rId32"/>
    <p:sldId id="295" r:id="rId33"/>
    <p:sldId id="291" r:id="rId34"/>
    <p:sldId id="297" r:id="rId35"/>
    <p:sldId id="300" r:id="rId36"/>
    <p:sldId id="298" r:id="rId3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howGuides="1">
      <p:cViewPr>
        <p:scale>
          <a:sx n="94" d="100"/>
          <a:sy n="94" d="100"/>
        </p:scale>
        <p:origin x="-46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4"/>
    </p:cViewPr>
  </p:sorterViewPr>
  <p:notesViewPr>
    <p:cSldViewPr showGuides="1"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420548-5BE6-4CD1-A7B7-E8E492D46951}" type="datetimeFigureOut">
              <a:rPr lang="de-DE"/>
              <a:pPr>
                <a:defRPr/>
              </a:pPr>
              <a:t>01.02.2015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DD740C-C818-41BF-A669-897AEBBC6E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39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CD6B-274B-422E-8869-ED129587E4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01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627C-E59F-4FD7-A9B2-646620A931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0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D49B-C4D7-4F2C-8B34-7E2D7AD1FC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8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49231-ACFD-4B4F-994A-153EB1EC76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23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A2111-30DD-4554-8958-673ECB117B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15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DEED-80C7-44FA-A989-5CB153E288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26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F8C0-42AE-44EB-A0BD-C274386284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97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22DBC-0309-4C3A-8411-DADAC64FEF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76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B4295-AB8B-43E7-991A-01DEB88152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5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CFBEC-43ED-4F3C-8541-B7547F784E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02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E58A-3ADC-4DCE-9C87-22050078B3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96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B72FB-4CB8-448A-8956-B2DC5E9D95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57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1028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1029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1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2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3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4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5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6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7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8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9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0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1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2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3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4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5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6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7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8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9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0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1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40" name="Group 1051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2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3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4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5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6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7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8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9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0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1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2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3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4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5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6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7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8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9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0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1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2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3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4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5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6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7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8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9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033" name="Rectangle 1081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1034" name="Line 1082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35" name="Group 1083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1084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7" name="Line 1085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8" name="Arc 1086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027" name="Rectangle 108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8" name="Rectangle 108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137" name="Rectangle 108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38" name="Rectangle 109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39" name="Rectangle 109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05BD91-5034-45C7-A1B7-963E461C35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Entwicklung des Attiny-Boards</a:t>
            </a:r>
          </a:p>
        </p:txBody>
      </p:sp>
      <p:pic>
        <p:nvPicPr>
          <p:cNvPr id="3075" name="Picture 4" descr="PlatTest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feld 1"/>
          <p:cNvSpPr txBox="1">
            <a:spLocks noChangeArrowheads="1"/>
          </p:cNvSpPr>
          <p:nvPr/>
        </p:nvSpPr>
        <p:spPr bwMode="auto">
          <a:xfrm>
            <a:off x="7596188" y="6337300"/>
            <a:ext cx="1411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Version 1.0 – </a:t>
            </a:r>
            <a:r>
              <a:rPr lang="de-DE" altLang="de-DE" sz="1200" dirty="0" smtClean="0"/>
              <a:t>3.0</a:t>
            </a:r>
            <a:endParaRPr lang="de-DE" altLang="de-DE" sz="1200" dirty="0"/>
          </a:p>
        </p:txBody>
      </p:sp>
      <p:sp>
        <p:nvSpPr>
          <p:cNvPr id="3077" name="Textfeld 1"/>
          <p:cNvSpPr txBox="1">
            <a:spLocks noChangeArrowheads="1"/>
          </p:cNvSpPr>
          <p:nvPr/>
        </p:nvSpPr>
        <p:spPr bwMode="auto">
          <a:xfrm rot="-1874802">
            <a:off x="3240088" y="3803650"/>
            <a:ext cx="1749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</a:rPr>
              <a:t>Prototyp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ootlo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001963" cy="369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Neukonstruktion - Prototyp</a:t>
            </a:r>
          </a:p>
        </p:txBody>
      </p:sp>
      <p:pic>
        <p:nvPicPr>
          <p:cNvPr id="12292" name="Picture 3" descr="IMG_7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upload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4033838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Verbesserung des Prototyps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62000" y="1676400"/>
            <a:ext cx="29876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Kleines Buchsenfeld zum Aufbau              von einfachen Schaltungen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Möglichkeit der   ISP-Programmierung       (für den Notfall)</a:t>
            </a:r>
          </a:p>
        </p:txBody>
      </p:sp>
      <p:pic>
        <p:nvPicPr>
          <p:cNvPr id="13316" name="Picture 7" descr="IMG_7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Attiny-Board (Platinenlayout)</a:t>
            </a:r>
          </a:p>
        </p:txBody>
      </p:sp>
      <p:pic>
        <p:nvPicPr>
          <p:cNvPr id="14339" name="Picture 4" descr="ExpBoard_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010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Attiny-Board (Musteraufbau)</a:t>
            </a:r>
          </a:p>
        </p:txBody>
      </p:sp>
      <p:pic>
        <p:nvPicPr>
          <p:cNvPr id="15363" name="Picture 6" descr="BestPlat_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01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Voila! Bereit zum ersten Test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16388" name="Picture 6" descr="PlatTest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43000" y="1905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/>
              <a:t>Unser Attiny-Board</a:t>
            </a:r>
            <a:r>
              <a:rPr lang="de-DE" altLang="de-DE" sz="2400"/>
              <a:t> 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4876800" y="5486400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/>
              <a:t>Bestückt für den ersten Test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Schaltplan des Attiny-Boards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17412" name="Picture 6" descr="SchATtiny_i2c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feld 2"/>
          <p:cNvSpPr txBox="1">
            <a:spLocks noChangeArrowheads="1"/>
          </p:cNvSpPr>
          <p:nvPr/>
        </p:nvSpPr>
        <p:spPr bwMode="auto">
          <a:xfrm>
            <a:off x="1047750" y="6237288"/>
            <a:ext cx="5087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FF0000"/>
                </a:solidFill>
              </a:rPr>
              <a:t>Pin 5 der COM-Buchse ist mit Masse verbunden!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4582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Schaltplan Spannungsversorgung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18436" name="Picture 6" descr="Sch_SpV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Schaltplan des Attiny-Boards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19460" name="Picture 4" descr="SchATtiny_i2c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Schaltplan der COM-Schnittstelle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20484" name="Picture 5" descr="SchCOM_Sch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Schaltplan des Attiny-Boards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21508" name="Picture 4" descr="SchATtiny_i2c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Anforderungen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7543800" cy="4343400"/>
          </a:xfrm>
        </p:spPr>
        <p:txBody>
          <a:bodyPr/>
          <a:lstStyle/>
          <a:p>
            <a:pPr eaLnBrk="1" hangingPunct="1"/>
            <a:r>
              <a:rPr lang="de-DE" altLang="de-DE" sz="2400" smtClean="0"/>
              <a:t>Schnelles Programmieren und Datenaustausch über serielle Schnittstelle bzw. USB</a:t>
            </a:r>
          </a:p>
          <a:p>
            <a:pPr eaLnBrk="1" hangingPunct="1"/>
            <a:r>
              <a:rPr lang="de-DE" altLang="de-DE" sz="2400" smtClean="0"/>
              <a:t>Alle Anschlüsse über Buchsen erreichbar</a:t>
            </a:r>
          </a:p>
          <a:p>
            <a:pPr eaLnBrk="1" hangingPunct="1"/>
            <a:r>
              <a:rPr lang="de-DE" altLang="de-DE" sz="2400" smtClean="0"/>
              <a:t>Mini-Experimentierfeld</a:t>
            </a:r>
          </a:p>
          <a:p>
            <a:pPr eaLnBrk="1" hangingPunct="1"/>
            <a:r>
              <a:rPr lang="de-DE" altLang="de-DE" sz="2400" smtClean="0"/>
              <a:t>Mindestens 1 Port komplett mit LEDs anzeigbar</a:t>
            </a:r>
          </a:p>
          <a:p>
            <a:pPr eaLnBrk="1" hangingPunct="1"/>
            <a:r>
              <a:rPr lang="de-DE" altLang="de-DE" sz="2400" smtClean="0"/>
              <a:t>2 Taster fest verdrahtet</a:t>
            </a:r>
          </a:p>
          <a:p>
            <a:pPr eaLnBrk="1" hangingPunct="1"/>
            <a:r>
              <a:rPr lang="de-DE" altLang="de-DE" sz="2400" smtClean="0"/>
              <a:t>Poti für Analog-Experimente</a:t>
            </a:r>
          </a:p>
          <a:p>
            <a:pPr eaLnBrk="1" hangingPunct="1"/>
            <a:r>
              <a:rPr lang="de-DE" altLang="de-DE" sz="2400" smtClean="0"/>
              <a:t>Schallwandler</a:t>
            </a:r>
          </a:p>
          <a:p>
            <a:pPr eaLnBrk="1" hangingPunct="1"/>
            <a:r>
              <a:rPr lang="de-DE" altLang="de-DE" sz="2400" smtClean="0"/>
              <a:t>Erweiterbar für I2C</a:t>
            </a:r>
          </a:p>
          <a:p>
            <a:pPr eaLnBrk="1" hangingPunct="1"/>
            <a:r>
              <a:rPr lang="de-DE" altLang="de-DE" sz="2400" smtClean="0"/>
              <a:t>Kompakt und preiswert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Schaltplan Rund um das IC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22532" name="Picture 6" descr="Sch_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Schaltplan des Attiny-Boards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23556" name="Picture 4" descr="SchATtiny_i2c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Schaltplan der Ausgänge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24580" name="Picture 5" descr="SchAus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Schaltplan des Attiny-Boards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25604" name="Picture 4" descr="SchATtiny_i2c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Anforderungen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86160" y="4887024"/>
            <a:ext cx="6768752" cy="1206272"/>
          </a:xfrm>
        </p:spPr>
        <p:txBody>
          <a:bodyPr/>
          <a:lstStyle/>
          <a:p>
            <a:pPr eaLnBrk="1" hangingPunct="1"/>
            <a:r>
              <a:rPr lang="de-DE" altLang="de-DE" sz="2000" dirty="0" smtClean="0">
                <a:solidFill>
                  <a:srgbClr val="FF0000"/>
                </a:solidFill>
              </a:rPr>
              <a:t>Vereinfachter Upload</a:t>
            </a:r>
          </a:p>
          <a:p>
            <a:pPr eaLnBrk="1" hangingPunct="1"/>
            <a:r>
              <a:rPr lang="de-DE" altLang="de-DE" sz="2000" dirty="0" smtClean="0">
                <a:solidFill>
                  <a:srgbClr val="FF0000"/>
                </a:solidFill>
              </a:rPr>
              <a:t>LC-Display</a:t>
            </a:r>
            <a:endParaRPr lang="de-DE" altLang="de-DE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de-DE" altLang="de-DE" sz="2000" dirty="0" smtClean="0">
                <a:solidFill>
                  <a:srgbClr val="FF0000"/>
                </a:solidFill>
              </a:rPr>
              <a:t>Anschlussbuchse für Zusatzmodule (frei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patchbar</a:t>
            </a:r>
            <a:r>
              <a:rPr lang="de-DE" altLang="de-DE" sz="2000" dirty="0" smtClean="0">
                <a:solidFill>
                  <a:srgbClr val="FF0000"/>
                </a:solidFill>
              </a:rPr>
              <a:t>)</a:t>
            </a:r>
            <a:endParaRPr lang="de-DE" altLang="de-DE" sz="2000" dirty="0" smtClean="0">
              <a:solidFill>
                <a:srgbClr val="FF0000"/>
              </a:solidFill>
            </a:endParaRPr>
          </a:p>
          <a:p>
            <a:pPr eaLnBrk="1" hangingPunct="1"/>
            <a:endParaRPr lang="de-DE" altLang="de-DE" sz="1600" dirty="0"/>
          </a:p>
          <a:p>
            <a:pPr marL="0" indent="0" eaLnBrk="1" hangingPunct="1">
              <a:buNone/>
            </a:pPr>
            <a:endParaRPr lang="de-DE" altLang="de-DE" sz="1600" dirty="0" smtClean="0"/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990600" y="1828800"/>
            <a:ext cx="7543800" cy="25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altLang="de-DE" sz="1400" kern="0" dirty="0" smtClean="0"/>
              <a:t>Schnelles Programmieren und Datenaustausch über serielle Schnittstelle bzw. USB</a:t>
            </a:r>
          </a:p>
          <a:p>
            <a:pPr eaLnBrk="1" hangingPunct="1"/>
            <a:r>
              <a:rPr lang="de-DE" altLang="de-DE" sz="1400" kern="0" dirty="0" smtClean="0"/>
              <a:t>Alle Anschlüsse über Buchsen erreichbar</a:t>
            </a:r>
          </a:p>
          <a:p>
            <a:pPr eaLnBrk="1" hangingPunct="1"/>
            <a:r>
              <a:rPr lang="de-DE" altLang="de-DE" sz="1400" kern="0" dirty="0" smtClean="0"/>
              <a:t>Mini-Experimentierfeld</a:t>
            </a:r>
          </a:p>
          <a:p>
            <a:pPr eaLnBrk="1" hangingPunct="1"/>
            <a:r>
              <a:rPr lang="de-DE" altLang="de-DE" sz="1400" kern="0" dirty="0" smtClean="0"/>
              <a:t>Mindestens 1 Port komplett mit LEDs </a:t>
            </a:r>
            <a:r>
              <a:rPr lang="de-DE" altLang="de-DE" sz="1400" kern="0" dirty="0" err="1" smtClean="0"/>
              <a:t>anzeigbar</a:t>
            </a:r>
            <a:endParaRPr lang="de-DE" altLang="de-DE" sz="1400" kern="0" dirty="0" smtClean="0"/>
          </a:p>
          <a:p>
            <a:pPr eaLnBrk="1" hangingPunct="1"/>
            <a:r>
              <a:rPr lang="de-DE" altLang="de-DE" sz="1400" kern="0" dirty="0" smtClean="0"/>
              <a:t>2 Taster fest verdrahtet</a:t>
            </a:r>
          </a:p>
          <a:p>
            <a:pPr eaLnBrk="1" hangingPunct="1"/>
            <a:r>
              <a:rPr lang="de-DE" altLang="de-DE" sz="1400" kern="0" dirty="0" err="1" smtClean="0"/>
              <a:t>Poti</a:t>
            </a:r>
            <a:r>
              <a:rPr lang="de-DE" altLang="de-DE" sz="1400" kern="0" dirty="0" smtClean="0"/>
              <a:t> für Analog-Experimente</a:t>
            </a:r>
          </a:p>
          <a:p>
            <a:pPr eaLnBrk="1" hangingPunct="1"/>
            <a:r>
              <a:rPr lang="de-DE" altLang="de-DE" sz="1400" kern="0" dirty="0" smtClean="0"/>
              <a:t>Schallwandler</a:t>
            </a:r>
          </a:p>
          <a:p>
            <a:pPr eaLnBrk="1" hangingPunct="1"/>
            <a:r>
              <a:rPr lang="de-DE" altLang="de-DE" sz="1400" kern="0" dirty="0" smtClean="0"/>
              <a:t>Erweiterbar für I2C</a:t>
            </a:r>
          </a:p>
          <a:p>
            <a:pPr eaLnBrk="1" hangingPunct="1"/>
            <a:r>
              <a:rPr lang="de-DE" altLang="de-DE" sz="1400" kern="0" dirty="0" smtClean="0"/>
              <a:t>Kompakt und preiswert</a:t>
            </a:r>
          </a:p>
          <a:p>
            <a:pPr eaLnBrk="1" hangingPunct="1"/>
            <a:endParaRPr lang="de-DE" altLang="de-DE" sz="1600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de-DE" altLang="de-DE" sz="1600" kern="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000552" y="4416623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Neu: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Vereinfachter Upload ohne Ta1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2765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25675"/>
            <a:ext cx="60483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 bwMode="auto">
          <a:xfrm>
            <a:off x="4211638" y="3573463"/>
            <a:ext cx="720725" cy="7921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 bwMode="auto">
          <a:xfrm flipH="1">
            <a:off x="4211638" y="3573463"/>
            <a:ext cx="720725" cy="7921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Gestreifter Pfeil nach rechts 7"/>
          <p:cNvSpPr/>
          <p:nvPr/>
        </p:nvSpPr>
        <p:spPr bwMode="auto">
          <a:xfrm flipH="1">
            <a:off x="5076825" y="3716338"/>
            <a:ext cx="1008063" cy="504825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3200400"/>
            <a:ext cx="1431925" cy="176212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Neue Anschlussmöglichkeiten</a:t>
            </a:r>
            <a:endParaRPr lang="de-DE" altLang="de-DE" dirty="0" smtClean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26629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19388"/>
            <a:ext cx="36433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0" name="Gerade Verbindung mit Pfeil 4"/>
          <p:cNvCxnSpPr>
            <a:cxnSpLocks noChangeShapeType="1"/>
          </p:cNvCxnSpPr>
          <p:nvPr/>
        </p:nvCxnSpPr>
        <p:spPr bwMode="auto">
          <a:xfrm flipV="1">
            <a:off x="5651500" y="4221163"/>
            <a:ext cx="977900" cy="14446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1" name="Gerade Verbindung mit Pfeil 6"/>
          <p:cNvCxnSpPr>
            <a:cxnSpLocks noChangeShapeType="1"/>
          </p:cNvCxnSpPr>
          <p:nvPr/>
        </p:nvCxnSpPr>
        <p:spPr bwMode="auto">
          <a:xfrm flipH="1">
            <a:off x="7596188" y="4041775"/>
            <a:ext cx="252412" cy="4667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52725"/>
            <a:ext cx="38163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5" descr="D:\B  Dateien\Fortbildung\ATt-Mikrocontroller\Bilder ATtiny\Plat_22_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45307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Module anschließen</a:t>
            </a: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5486400" y="4114800"/>
            <a:ext cx="896938" cy="822325"/>
            <a:chOff x="5189240" y="3192016"/>
            <a:chExt cx="1436712" cy="1173088"/>
          </a:xfrm>
        </p:grpSpPr>
        <p:sp>
          <p:nvSpPr>
            <p:cNvPr id="28681" name="Rechteck 3"/>
            <p:cNvSpPr>
              <a:spLocks noChangeArrowheads="1"/>
            </p:cNvSpPr>
            <p:nvPr/>
          </p:nvSpPr>
          <p:spPr bwMode="auto">
            <a:xfrm>
              <a:off x="5545832" y="3192016"/>
              <a:ext cx="1080120" cy="11730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240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5189240" y="3359600"/>
              <a:ext cx="361085" cy="12229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5189240" y="3617770"/>
              <a:ext cx="361085" cy="12229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5189240" y="3864617"/>
              <a:ext cx="361085" cy="12229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5189240" y="4088817"/>
              <a:ext cx="361085" cy="12455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de-DE"/>
            </a:p>
          </p:txBody>
        </p:sp>
      </p:grpSp>
      <p:cxnSp>
        <p:nvCxnSpPr>
          <p:cNvPr id="13" name="Gerade Verbindung 12"/>
          <p:cNvCxnSpPr>
            <a:cxnSpLocks noChangeShapeType="1"/>
          </p:cNvCxnSpPr>
          <p:nvPr/>
        </p:nvCxnSpPr>
        <p:spPr bwMode="auto">
          <a:xfrm>
            <a:off x="2895600" y="2395538"/>
            <a:ext cx="2057400" cy="1905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 flipH="1">
            <a:off x="2971800" y="4800600"/>
            <a:ext cx="1981200" cy="10668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 bwMode="auto">
          <a:xfrm flipH="1" flipV="1">
            <a:off x="1905000" y="3581400"/>
            <a:ext cx="3027363" cy="869950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 bwMode="auto">
          <a:xfrm flipH="1" flipV="1">
            <a:off x="1905000" y="4343400"/>
            <a:ext cx="3027363" cy="314325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Preiswerte Module</a:t>
            </a:r>
          </a:p>
        </p:txBody>
      </p:sp>
      <p:sp>
        <p:nvSpPr>
          <p:cNvPr id="29699" name="Textfeld 1"/>
          <p:cNvSpPr txBox="1">
            <a:spLocks noChangeArrowheads="1"/>
          </p:cNvSpPr>
          <p:nvPr/>
        </p:nvSpPr>
        <p:spPr bwMode="auto">
          <a:xfrm>
            <a:off x="795338" y="1700213"/>
            <a:ext cx="684847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b="1"/>
              <a:t>Ultraschall-Entfernungssensor ca. 2 Euro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/>
              <a:t>Relais-Modul ca. 4-5 Euro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/>
              <a:t>Bluetooth-Modul, ca. 5 Euro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/>
              <a:t>DCF77-Uhrenmodul, ca. 5 Euro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/>
              <a:t>SD-Karten-Modul, ca. 1 Euro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/>
              <a:t>I2C-Ultraschall-Entfernungssensor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/>
              <a:t>I2C-Magnetfeldsensor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b="1"/>
              <a:t>I2C-AD-Wandler (Eigenentwicklung)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b="1"/>
              <a:t>HF-Sender-Empfänger-Paar (ca. 2 Euro)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/>
              <a:t>RTC (Real-Time-Clock, ca. x Euro)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/>
              <a:t>I2C-LCD (2*16, ca. 6 Euro)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/>
              <a:t>I2C-EEPROM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/>
              <a:t>…</a:t>
            </a:r>
          </a:p>
        </p:txBody>
      </p:sp>
      <p:pic>
        <p:nvPicPr>
          <p:cNvPr id="29700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3500438"/>
            <a:ext cx="14081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5084763"/>
            <a:ext cx="1808162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73012">
            <a:off x="6943725" y="2203450"/>
            <a:ext cx="20304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9246">
            <a:off x="7119938" y="677863"/>
            <a:ext cx="167798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Weitere Add-Ons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2" name="Textfeld 1"/>
          <p:cNvSpPr txBox="1"/>
          <p:nvPr/>
        </p:nvSpPr>
        <p:spPr>
          <a:xfrm>
            <a:off x="904875" y="1844675"/>
            <a:ext cx="5923416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e-DE" dirty="0"/>
              <a:t>USB-Adapter (nicht nur für USB-Sticks)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dirty="0"/>
              <a:t>GPS-Modul (Signalspannung beachten</a:t>
            </a:r>
            <a:r>
              <a:rPr lang="de-DE" dirty="0" smtClean="0"/>
              <a:t>!)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dirty="0" smtClean="0"/>
              <a:t>WLAN-Modul (ESP8266)</a:t>
            </a:r>
            <a:endParaRPr lang="de-DE" dirty="0"/>
          </a:p>
          <a:p>
            <a:pPr>
              <a:defRPr/>
            </a:pPr>
            <a:endParaRPr lang="de-DE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Preiswerte AVR-Sets I</a:t>
            </a:r>
          </a:p>
        </p:txBody>
      </p:sp>
      <p:pic>
        <p:nvPicPr>
          <p:cNvPr id="5123" name="Picture 4" descr="lpmikro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1623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MikriKid2_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5800" y="4114800"/>
            <a:ext cx="3886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/>
              <a:t>Mikrokid          </a:t>
            </a:r>
            <a:r>
              <a:rPr lang="de-DE" altLang="de-DE" sz="2400"/>
              <a:t>Programmieren über ISP (zus. Programmierkabel erforderlich)                Kein COM-Anschluss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5105400" y="4114800"/>
            <a:ext cx="3276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/>
              <a:t>Franzis / Kainka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Kein vollständiger     8-Bit-Port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Keine Taster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/>
              <a:t>Kein Schallwandler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685800" y="6280150"/>
            <a:ext cx="3586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Preis: ca. 40 Euro inkl. Kabel u. Handbuch auf CD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5181600" y="6248400"/>
            <a:ext cx="3586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Preis: ca. 30-50 Euro inkl. Kabel u. Handbuch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Schaltplan von Attiny2.0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3174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68450"/>
            <a:ext cx="7700962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 flipH="1" flipV="1">
            <a:off x="3505200" y="5105400"/>
            <a:ext cx="1066800" cy="1066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5181600" y="5715000"/>
            <a:ext cx="11430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7010400" y="4495800"/>
            <a:ext cx="914400" cy="1676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 flipV="1">
            <a:off x="4933950" y="3835400"/>
            <a:ext cx="685800" cy="2362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 flipV="1">
            <a:off x="6705600" y="4953000"/>
            <a:ext cx="304800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 flipV="1">
            <a:off x="6705600" y="2819400"/>
            <a:ext cx="304800" cy="3352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D:\B  Dateien\Fortbildung\ATt-Mikrocontroller\Bilder ATtiny\Plat_22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524000"/>
            <a:ext cx="7593013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Schaltplan von Attiny2.1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 flipV="1">
            <a:off x="3505200" y="5105400"/>
            <a:ext cx="1066800" cy="1066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5181600" y="4648200"/>
            <a:ext cx="838200" cy="1524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5638800" y="3429000"/>
            <a:ext cx="990600" cy="2743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V="1">
            <a:off x="7010400" y="4495800"/>
            <a:ext cx="914400" cy="1676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 flipV="1">
            <a:off x="4953000" y="3886200"/>
            <a:ext cx="609600" cy="2286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V="1">
            <a:off x="6705600" y="4953000"/>
            <a:ext cx="30480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 flipV="1">
            <a:off x="6705600" y="2841625"/>
            <a:ext cx="304800" cy="33305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D:\B  Dateien\Fortbildung\ATt-Mikrocontroller\FB_13_11_09_Mikrocontr 7\Plat_22_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6725"/>
            <a:ext cx="78486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Attiny2.1-Board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cxnSp>
        <p:nvCxnSpPr>
          <p:cNvPr id="33797" name="Gerade Verbindung mit Pfeil 6"/>
          <p:cNvCxnSpPr>
            <a:cxnSpLocks noChangeShapeType="1"/>
          </p:cNvCxnSpPr>
          <p:nvPr/>
        </p:nvCxnSpPr>
        <p:spPr bwMode="auto">
          <a:xfrm flipH="1">
            <a:off x="6134100" y="1468438"/>
            <a:ext cx="266700" cy="14573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798" name="Gerade Verbindung mit Pfeil 6"/>
          <p:cNvCxnSpPr>
            <a:cxnSpLocks noChangeShapeType="1"/>
          </p:cNvCxnSpPr>
          <p:nvPr/>
        </p:nvCxnSpPr>
        <p:spPr bwMode="auto">
          <a:xfrm flipH="1" flipV="1">
            <a:off x="6172200" y="4692650"/>
            <a:ext cx="381000" cy="1752600"/>
          </a:xfrm>
          <a:prstGeom prst="straightConnector1">
            <a:avLst/>
          </a:prstGeom>
          <a:noFill/>
          <a:ln w="31750" algn="ctr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799" name="Gerade Verbindung mit Pfeil 6"/>
          <p:cNvCxnSpPr>
            <a:cxnSpLocks noChangeShapeType="1"/>
          </p:cNvCxnSpPr>
          <p:nvPr/>
        </p:nvCxnSpPr>
        <p:spPr bwMode="auto">
          <a:xfrm flipH="1">
            <a:off x="6564313" y="1806575"/>
            <a:ext cx="266700" cy="1457325"/>
          </a:xfrm>
          <a:prstGeom prst="straightConnector1">
            <a:avLst/>
          </a:prstGeom>
          <a:noFill/>
          <a:ln w="31750" algn="ctr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0" name="Gerade Verbindung mit Pfeil 6"/>
          <p:cNvCxnSpPr>
            <a:cxnSpLocks noChangeShapeType="1"/>
          </p:cNvCxnSpPr>
          <p:nvPr/>
        </p:nvCxnSpPr>
        <p:spPr bwMode="auto">
          <a:xfrm flipH="1">
            <a:off x="6596063" y="2133600"/>
            <a:ext cx="266700" cy="1457325"/>
          </a:xfrm>
          <a:prstGeom prst="straightConnector1">
            <a:avLst/>
          </a:prstGeom>
          <a:noFill/>
          <a:ln w="31750" algn="ctr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1" name="Text Box 14"/>
          <p:cNvSpPr txBox="1">
            <a:spLocks noChangeArrowheads="1"/>
          </p:cNvSpPr>
          <p:nvPr/>
        </p:nvSpPr>
        <p:spPr bwMode="auto">
          <a:xfrm>
            <a:off x="6858000" y="17526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</a:rPr>
              <a:t>i2c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5113337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Attiny2.1 mit LCD-Modul</a:t>
            </a:r>
          </a:p>
        </p:txBody>
      </p:sp>
      <p:sp>
        <p:nvSpPr>
          <p:cNvPr id="34820" name="Textfeld 1"/>
          <p:cNvSpPr txBox="1">
            <a:spLocks noChangeArrowheads="1"/>
          </p:cNvSpPr>
          <p:nvPr/>
        </p:nvSpPr>
        <p:spPr bwMode="auto">
          <a:xfrm>
            <a:off x="7596188" y="6337300"/>
            <a:ext cx="1411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Version 2.1</a:t>
            </a:r>
          </a:p>
        </p:txBody>
      </p:sp>
      <p:sp>
        <p:nvSpPr>
          <p:cNvPr id="34821" name="Textfeld 1"/>
          <p:cNvSpPr txBox="1">
            <a:spLocks noChangeArrowheads="1"/>
          </p:cNvSpPr>
          <p:nvPr/>
        </p:nvSpPr>
        <p:spPr bwMode="auto">
          <a:xfrm rot="-1874802">
            <a:off x="404813" y="1892300"/>
            <a:ext cx="1749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</a:rPr>
              <a:t>Prototyp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84650"/>
            <a:ext cx="22256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feld 3"/>
          <p:cNvSpPr txBox="1">
            <a:spLocks noChangeArrowheads="1"/>
          </p:cNvSpPr>
          <p:nvPr/>
        </p:nvSpPr>
        <p:spPr bwMode="auto">
          <a:xfrm>
            <a:off x="6084888" y="174625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/>
              <a:t>Doppelbuchsenleiste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/>
              <a:t>für LEDs…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/>
              <a:t>und für LCD-Modul</a:t>
            </a:r>
          </a:p>
        </p:txBody>
      </p:sp>
      <p:cxnSp>
        <p:nvCxnSpPr>
          <p:cNvPr id="34824" name="Gerade Verbindung mit Pfeil 5"/>
          <p:cNvCxnSpPr>
            <a:cxnSpLocks noChangeShapeType="1"/>
          </p:cNvCxnSpPr>
          <p:nvPr/>
        </p:nvCxnSpPr>
        <p:spPr bwMode="auto">
          <a:xfrm flipH="1">
            <a:off x="4067175" y="1916113"/>
            <a:ext cx="2017713" cy="12255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Attiny2.1-Board mit Display</a:t>
            </a:r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6858000" y="17526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</a:rPr>
              <a:t>i2c</a:t>
            </a:r>
          </a:p>
        </p:txBody>
      </p:sp>
      <p:pic>
        <p:nvPicPr>
          <p:cNvPr id="35844" name="Picture 11" descr="D:\B  Dateien\Fortbildung\ATt-Mikrocontroller\FB_13_11_09_Mikrocontr 7\Plat22_Displ_Text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1038"/>
            <a:ext cx="689768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Anforderungen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000552" y="5013176"/>
            <a:ext cx="7819920" cy="1206272"/>
          </a:xfrm>
        </p:spPr>
        <p:txBody>
          <a:bodyPr/>
          <a:lstStyle/>
          <a:p>
            <a:pPr eaLnBrk="1" hangingPunct="1"/>
            <a:r>
              <a:rPr lang="de-DE" altLang="de-DE" sz="2000" dirty="0" smtClean="0">
                <a:solidFill>
                  <a:srgbClr val="FF0000"/>
                </a:solidFill>
              </a:rPr>
              <a:t>USB-UART-Wandler auf Platine</a:t>
            </a:r>
          </a:p>
          <a:p>
            <a:pPr eaLnBrk="1" hangingPunct="1"/>
            <a:r>
              <a:rPr lang="de-DE" altLang="de-DE" sz="2000" dirty="0" smtClean="0">
                <a:solidFill>
                  <a:srgbClr val="FF0000"/>
                </a:solidFill>
              </a:rPr>
              <a:t>Stromversorgung über USB; externe Versorgung optional</a:t>
            </a:r>
            <a:endParaRPr lang="de-DE" altLang="de-DE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de-DE" altLang="de-DE" sz="2000" dirty="0" smtClean="0">
                <a:solidFill>
                  <a:srgbClr val="FF0000"/>
                </a:solidFill>
              </a:rPr>
              <a:t>Leistungs-MOSFET </a:t>
            </a:r>
            <a:endParaRPr lang="de-DE" altLang="de-DE" sz="2000" dirty="0" smtClean="0">
              <a:solidFill>
                <a:srgbClr val="FF0000"/>
              </a:solidFill>
            </a:endParaRPr>
          </a:p>
          <a:p>
            <a:pPr eaLnBrk="1" hangingPunct="1"/>
            <a:endParaRPr lang="de-DE" altLang="de-DE" sz="1600" dirty="0"/>
          </a:p>
          <a:p>
            <a:pPr marL="0" indent="0" eaLnBrk="1" hangingPunct="1">
              <a:buNone/>
            </a:pPr>
            <a:endParaRPr lang="de-DE" altLang="de-DE" sz="1600" dirty="0" smtClean="0"/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990600" y="1828800"/>
            <a:ext cx="7543800" cy="25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altLang="de-DE" sz="1400" kern="0" dirty="0" smtClean="0"/>
              <a:t>Schnelles Programmieren und Datenaustausch über </a:t>
            </a:r>
            <a:r>
              <a:rPr lang="de-DE" altLang="de-DE" sz="1400" strike="sngStrike" kern="0" dirty="0" smtClean="0">
                <a:solidFill>
                  <a:srgbClr val="FF0000"/>
                </a:solidFill>
              </a:rPr>
              <a:t>serielle Schnittstelle bzw.</a:t>
            </a:r>
            <a:r>
              <a:rPr lang="de-DE" altLang="de-DE" sz="1400" kern="0" dirty="0" smtClean="0">
                <a:solidFill>
                  <a:srgbClr val="FF0000"/>
                </a:solidFill>
              </a:rPr>
              <a:t> </a:t>
            </a:r>
            <a:r>
              <a:rPr lang="de-DE" altLang="de-DE" sz="1400" kern="0" dirty="0" smtClean="0"/>
              <a:t>USB</a:t>
            </a:r>
          </a:p>
          <a:p>
            <a:pPr eaLnBrk="1" hangingPunct="1"/>
            <a:r>
              <a:rPr lang="de-DE" altLang="de-DE" sz="1400" kern="0" dirty="0" smtClean="0"/>
              <a:t>Alle Anschlüsse über Buchsen erreichbar</a:t>
            </a:r>
          </a:p>
          <a:p>
            <a:pPr eaLnBrk="1" hangingPunct="1"/>
            <a:r>
              <a:rPr lang="de-DE" altLang="de-DE" sz="1400" kern="0" dirty="0" smtClean="0"/>
              <a:t>Mini-Experimentierfeld</a:t>
            </a:r>
          </a:p>
          <a:p>
            <a:pPr eaLnBrk="1" hangingPunct="1"/>
            <a:r>
              <a:rPr lang="de-DE" altLang="de-DE" sz="1400" kern="0" dirty="0" smtClean="0"/>
              <a:t>Mindestens 1 Port komplett mit LEDs </a:t>
            </a:r>
            <a:r>
              <a:rPr lang="de-DE" altLang="de-DE" sz="1400" kern="0" dirty="0" err="1" smtClean="0"/>
              <a:t>anzeigbar</a:t>
            </a:r>
            <a:endParaRPr lang="de-DE" altLang="de-DE" sz="1400" kern="0" dirty="0" smtClean="0"/>
          </a:p>
          <a:p>
            <a:pPr eaLnBrk="1" hangingPunct="1"/>
            <a:r>
              <a:rPr lang="de-DE" altLang="de-DE" sz="1400" kern="0" dirty="0" smtClean="0"/>
              <a:t>2 Taster fest verdrahtet</a:t>
            </a:r>
          </a:p>
          <a:p>
            <a:pPr eaLnBrk="1" hangingPunct="1"/>
            <a:r>
              <a:rPr lang="de-DE" altLang="de-DE" sz="1400" strike="sngStrike" kern="0" dirty="0" err="1" smtClean="0">
                <a:solidFill>
                  <a:srgbClr val="FF0000"/>
                </a:solidFill>
              </a:rPr>
              <a:t>Poti</a:t>
            </a:r>
            <a:r>
              <a:rPr lang="de-DE" altLang="de-DE" sz="1400" strike="sngStrike" kern="0" dirty="0" smtClean="0">
                <a:solidFill>
                  <a:srgbClr val="FF0000"/>
                </a:solidFill>
              </a:rPr>
              <a:t> für Analog-Experimente</a:t>
            </a:r>
          </a:p>
          <a:p>
            <a:pPr eaLnBrk="1" hangingPunct="1"/>
            <a:r>
              <a:rPr lang="de-DE" altLang="de-DE" sz="1400" kern="0" dirty="0" smtClean="0"/>
              <a:t>Schallwandler</a:t>
            </a:r>
          </a:p>
          <a:p>
            <a:pPr eaLnBrk="1" hangingPunct="1"/>
            <a:r>
              <a:rPr lang="de-DE" altLang="de-DE" sz="1400" kern="0" dirty="0" smtClean="0"/>
              <a:t>Erweiterbar für I2C</a:t>
            </a:r>
          </a:p>
          <a:p>
            <a:pPr eaLnBrk="1" hangingPunct="1"/>
            <a:r>
              <a:rPr lang="de-DE" altLang="de-DE" sz="1400" kern="0" dirty="0" smtClean="0"/>
              <a:t>LC-Display</a:t>
            </a:r>
          </a:p>
          <a:p>
            <a:pPr eaLnBrk="1" hangingPunct="1"/>
            <a:r>
              <a:rPr lang="de-DE" altLang="de-DE" sz="1400" kern="0" dirty="0" smtClean="0"/>
              <a:t>Kompakt und preiswert</a:t>
            </a:r>
          </a:p>
          <a:p>
            <a:pPr eaLnBrk="1" hangingPunct="1"/>
            <a:endParaRPr lang="de-DE" altLang="de-DE" sz="1600" kern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de-DE" altLang="de-DE" sz="1600" kern="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000552" y="4581128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Neu: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102" y="1738915"/>
            <a:ext cx="4783309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Attiny3.0-Board</a:t>
            </a:r>
            <a:endParaRPr lang="de-DE" altLang="de-DE" dirty="0" smtClean="0"/>
          </a:p>
        </p:txBody>
      </p:sp>
      <p:sp>
        <p:nvSpPr>
          <p:cNvPr id="34820" name="Textfeld 1"/>
          <p:cNvSpPr txBox="1">
            <a:spLocks noChangeArrowheads="1"/>
          </p:cNvSpPr>
          <p:nvPr/>
        </p:nvSpPr>
        <p:spPr bwMode="auto">
          <a:xfrm>
            <a:off x="7596188" y="6337300"/>
            <a:ext cx="1411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Version 2.1</a:t>
            </a:r>
          </a:p>
        </p:txBody>
      </p:sp>
      <p:sp>
        <p:nvSpPr>
          <p:cNvPr id="34821" name="Textfeld 1"/>
          <p:cNvSpPr txBox="1">
            <a:spLocks noChangeArrowheads="1"/>
          </p:cNvSpPr>
          <p:nvPr/>
        </p:nvSpPr>
        <p:spPr bwMode="auto">
          <a:xfrm rot="-1874802">
            <a:off x="548129" y="1756620"/>
            <a:ext cx="1749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b="1" dirty="0">
                <a:solidFill>
                  <a:srgbClr val="FF0000"/>
                </a:solidFill>
              </a:rPr>
              <a:t>Prototyp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2051720" y="1716058"/>
            <a:ext cx="6820274" cy="2072982"/>
            <a:chOff x="2051720" y="1716058"/>
            <a:chExt cx="6820274" cy="2072982"/>
          </a:xfrm>
        </p:grpSpPr>
        <p:sp>
          <p:nvSpPr>
            <p:cNvPr id="34823" name="Textfeld 3"/>
            <p:cNvSpPr txBox="1">
              <a:spLocks noChangeArrowheads="1"/>
            </p:cNvSpPr>
            <p:nvPr/>
          </p:nvSpPr>
          <p:spPr bwMode="auto">
            <a:xfrm>
              <a:off x="6281194" y="1716058"/>
              <a:ext cx="2590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000" dirty="0" smtClean="0"/>
                <a:t>USB-UART-Wandler</a:t>
              </a:r>
              <a:endParaRPr lang="de-DE" altLang="de-DE" sz="2000" dirty="0"/>
            </a:p>
          </p:txBody>
        </p:sp>
        <p:cxnSp>
          <p:nvCxnSpPr>
            <p:cNvPr id="34824" name="Gerade Verbindung mit Pfeil 5"/>
            <p:cNvCxnSpPr>
              <a:cxnSpLocks noChangeShapeType="1"/>
            </p:cNvCxnSpPr>
            <p:nvPr/>
          </p:nvCxnSpPr>
          <p:spPr bwMode="auto">
            <a:xfrm flipH="1">
              <a:off x="2051720" y="1916113"/>
              <a:ext cx="4033169" cy="187292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uppieren 19"/>
          <p:cNvGrpSpPr/>
          <p:nvPr/>
        </p:nvGrpSpPr>
        <p:grpSpPr>
          <a:xfrm>
            <a:off x="4427985" y="3805009"/>
            <a:ext cx="4176463" cy="400110"/>
            <a:chOff x="4427985" y="3805009"/>
            <a:chExt cx="4176463" cy="400110"/>
          </a:xfrm>
        </p:grpSpPr>
        <p:cxnSp>
          <p:nvCxnSpPr>
            <p:cNvPr id="10" name="Gerade Verbindung mit Pfeil 5"/>
            <p:cNvCxnSpPr>
              <a:cxnSpLocks noChangeShapeType="1"/>
              <a:stCxn id="14" idx="1"/>
            </p:cNvCxnSpPr>
            <p:nvPr/>
          </p:nvCxnSpPr>
          <p:spPr bwMode="auto">
            <a:xfrm flipH="1" flipV="1">
              <a:off x="4427985" y="3997320"/>
              <a:ext cx="1840985" cy="7744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3"/>
            <p:cNvSpPr txBox="1">
              <a:spLocks noChangeArrowheads="1"/>
            </p:cNvSpPr>
            <p:nvPr/>
          </p:nvSpPr>
          <p:spPr bwMode="auto">
            <a:xfrm>
              <a:off x="6268970" y="3805009"/>
              <a:ext cx="2335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000" dirty="0" smtClean="0"/>
                <a:t>Leistungs-MOSFET</a:t>
              </a:r>
              <a:endParaRPr lang="de-DE" altLang="de-DE" sz="2000" dirty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1839895" y="2294652"/>
            <a:ext cx="895318" cy="730554"/>
            <a:chOff x="1839895" y="2294652"/>
            <a:chExt cx="895318" cy="730554"/>
          </a:xfrm>
        </p:grpSpPr>
        <p:cxnSp>
          <p:nvCxnSpPr>
            <p:cNvPr id="15" name="Gerade Verbindung mit Pfeil 5"/>
            <p:cNvCxnSpPr>
              <a:cxnSpLocks noChangeShapeType="1"/>
            </p:cNvCxnSpPr>
            <p:nvPr/>
          </p:nvCxnSpPr>
          <p:spPr bwMode="auto">
            <a:xfrm flipH="1">
              <a:off x="1943051" y="2679946"/>
              <a:ext cx="217337" cy="34526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feld 3"/>
            <p:cNvSpPr txBox="1">
              <a:spLocks noChangeArrowheads="1"/>
            </p:cNvSpPr>
            <p:nvPr/>
          </p:nvSpPr>
          <p:spPr bwMode="auto">
            <a:xfrm>
              <a:off x="1839895" y="2294652"/>
              <a:ext cx="8953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000" dirty="0" err="1" smtClean="0"/>
                <a:t>Reset</a:t>
              </a:r>
              <a:endParaRPr lang="de-DE" altLang="de-DE" sz="2000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508104" y="2870512"/>
            <a:ext cx="3140536" cy="486480"/>
            <a:chOff x="5508104" y="2870512"/>
            <a:chExt cx="3140536" cy="486480"/>
          </a:xfrm>
        </p:grpSpPr>
        <p:cxnSp>
          <p:nvCxnSpPr>
            <p:cNvPr id="21" name="Gerade Verbindung mit Pfeil 5"/>
            <p:cNvCxnSpPr>
              <a:cxnSpLocks noChangeShapeType="1"/>
              <a:stCxn id="22" idx="1"/>
            </p:cNvCxnSpPr>
            <p:nvPr/>
          </p:nvCxnSpPr>
          <p:spPr bwMode="auto">
            <a:xfrm flipH="1">
              <a:off x="5508104" y="3070567"/>
              <a:ext cx="805058" cy="286425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feld 3"/>
            <p:cNvSpPr txBox="1">
              <a:spLocks noChangeArrowheads="1"/>
            </p:cNvSpPr>
            <p:nvPr/>
          </p:nvSpPr>
          <p:spPr bwMode="auto">
            <a:xfrm>
              <a:off x="6313162" y="2870512"/>
              <a:ext cx="2335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000" dirty="0" smtClean="0"/>
                <a:t>I2C-Anschluss</a:t>
              </a:r>
              <a:endParaRPr lang="de-DE" altLang="de-D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Preiswerte AVR-Sets II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38200" y="53340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/>
              <a:t>elektor</a:t>
            </a:r>
            <a:r>
              <a:rPr lang="de-DE" altLang="de-DE" sz="2400"/>
              <a:t>     ATM 18-Board Programmierung über ISP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181600" y="4267200"/>
            <a:ext cx="2859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5715000" y="6324600"/>
            <a:ext cx="142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Preis: ca. 10 Euro </a:t>
            </a: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838200" y="6324600"/>
            <a:ext cx="3851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Preis: ca. 38 Euro, Info in elektor oder www.cczwei.de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5715000" y="53340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/>
              <a:t>Atmega 88 Aufsteckplatine</a:t>
            </a:r>
          </a:p>
        </p:txBody>
      </p:sp>
      <p:pic>
        <p:nvPicPr>
          <p:cNvPr id="6152" name="Picture 10" descr="ATM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414496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ATMEGA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476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Preiswerte AVR-Sets III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5800" y="4267200"/>
            <a:ext cx="38862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/>
              <a:t>myAVR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/>
              <a:t>Anschluss für Zusatzplatinen  Programmierung über LPT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181600" y="4267200"/>
            <a:ext cx="2859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7173" name="Picture 7" descr="myavr_board_lpt_mit_lichtsen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2653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800px-Arduino_Diecimi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27432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5029200" y="6324600"/>
            <a:ext cx="3454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Preis: ca. 16-30 Euro mit Kabel, ohne Handbuch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685800" y="6324600"/>
            <a:ext cx="332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Preis: ca. 24 Euro ohne Kabel, ohne Handbuch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4876800" y="4267200"/>
            <a:ext cx="3886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/>
              <a:t>Arduino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/>
              <a:t>Kommunikation und Programmierung über USB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Preiswerte AVR-Sets IV</a:t>
            </a:r>
          </a:p>
        </p:txBody>
      </p:sp>
      <p:sp>
        <p:nvSpPr>
          <p:cNvPr id="8195" name="Text Box 1028"/>
          <p:cNvSpPr txBox="1">
            <a:spLocks noChangeArrowheads="1"/>
          </p:cNvSpPr>
          <p:nvPr/>
        </p:nvSpPr>
        <p:spPr bwMode="auto">
          <a:xfrm>
            <a:off x="5181600" y="4267200"/>
            <a:ext cx="2859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8196" name="Text Box 1033"/>
          <p:cNvSpPr txBox="1">
            <a:spLocks noChangeArrowheads="1"/>
          </p:cNvSpPr>
          <p:nvPr/>
        </p:nvSpPr>
        <p:spPr bwMode="auto">
          <a:xfrm>
            <a:off x="4419600" y="3657600"/>
            <a:ext cx="426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/>
              <a:t>myAVR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/>
              <a:t>Anschluss für Zusatzplatinen,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/>
              <a:t>Programmieradapter für USB</a:t>
            </a:r>
          </a:p>
        </p:txBody>
      </p:sp>
      <p:pic>
        <p:nvPicPr>
          <p:cNvPr id="8197" name="Picture 1036" descr="MyAVR_2_05_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533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37" descr="MyAVR_Prog_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048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038"/>
          <p:cNvSpPr>
            <a:spLocks noChangeArrowheads="1"/>
          </p:cNvSpPr>
          <p:nvPr/>
        </p:nvSpPr>
        <p:spPr bwMode="auto">
          <a:xfrm>
            <a:off x="685800" y="6324600"/>
            <a:ext cx="332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Preis: ca. 50 Euro ohne Kabel, ohne Handbuch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Neukonstruktion - Planung</a:t>
            </a:r>
          </a:p>
        </p:txBody>
      </p:sp>
      <p:pic>
        <p:nvPicPr>
          <p:cNvPr id="9219" name="Picture 3" descr="MikriKid2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124200" y="2057400"/>
            <a:ext cx="685800" cy="685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9221" name="Picture 5" descr="lpmikro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14478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schaltp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67038"/>
            <a:ext cx="50292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6324600" y="2057400"/>
            <a:ext cx="685800" cy="685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9224" name="Oval 9"/>
          <p:cNvSpPr>
            <a:spLocks noChangeArrowheads="1"/>
          </p:cNvSpPr>
          <p:nvPr/>
        </p:nvSpPr>
        <p:spPr bwMode="auto">
          <a:xfrm>
            <a:off x="7391400" y="2667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9225" name="Oval 10"/>
          <p:cNvSpPr>
            <a:spLocks noChangeArrowheads="1"/>
          </p:cNvSpPr>
          <p:nvPr/>
        </p:nvSpPr>
        <p:spPr bwMode="auto">
          <a:xfrm>
            <a:off x="7772400" y="2667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9226" name="Oval 11"/>
          <p:cNvSpPr>
            <a:spLocks noChangeArrowheads="1"/>
          </p:cNvSpPr>
          <p:nvPr/>
        </p:nvSpPr>
        <p:spPr bwMode="auto">
          <a:xfrm>
            <a:off x="8153400" y="2667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Neukonstruktion - Testen</a:t>
            </a:r>
          </a:p>
        </p:txBody>
      </p:sp>
      <p:pic>
        <p:nvPicPr>
          <p:cNvPr id="10243" name="Picture 3" descr="IMG_7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096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IMG_7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0876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Neukonstruktion - Bau</a:t>
            </a:r>
          </a:p>
        </p:txBody>
      </p:sp>
      <p:pic>
        <p:nvPicPr>
          <p:cNvPr id="11268" name="Picture 4" descr="ATtinyPlat_3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881563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upause">
  <a:themeElements>
    <a:clrScheme name="Blaupause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aupau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upaus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pause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pause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pause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Designs\Blaupause.pot</Template>
  <TotalTime>0</TotalTime>
  <Words>499</Words>
  <Application>Microsoft Office PowerPoint</Application>
  <PresentationFormat>Bildschirmpräsentation (4:3)</PresentationFormat>
  <Paragraphs>132</Paragraphs>
  <Slides>36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Blaupause</vt:lpstr>
      <vt:lpstr>Entwicklung des Attiny-Boards</vt:lpstr>
      <vt:lpstr>Anforderungen</vt:lpstr>
      <vt:lpstr>Preiswerte AVR-Sets I</vt:lpstr>
      <vt:lpstr>Preiswerte AVR-Sets II</vt:lpstr>
      <vt:lpstr>Preiswerte AVR-Sets III</vt:lpstr>
      <vt:lpstr>Preiswerte AVR-Sets IV</vt:lpstr>
      <vt:lpstr>Neukonstruktion - Planung</vt:lpstr>
      <vt:lpstr>Neukonstruktion - Testen</vt:lpstr>
      <vt:lpstr>Neukonstruktion - Bau</vt:lpstr>
      <vt:lpstr>Neukonstruktion - Prototyp</vt:lpstr>
      <vt:lpstr>Verbesserung des Prototyps</vt:lpstr>
      <vt:lpstr>Attiny-Board (Platinenlayout)</vt:lpstr>
      <vt:lpstr>Attiny-Board (Musteraufbau)</vt:lpstr>
      <vt:lpstr>Voila! Bereit zum ersten Test</vt:lpstr>
      <vt:lpstr>Schaltplan des Attiny-Boards</vt:lpstr>
      <vt:lpstr>Schaltplan Spannungsversorgung</vt:lpstr>
      <vt:lpstr>Schaltplan des Attiny-Boards</vt:lpstr>
      <vt:lpstr>Schaltplan der COM-Schnittstelle</vt:lpstr>
      <vt:lpstr>Schaltplan des Attiny-Boards</vt:lpstr>
      <vt:lpstr>Schaltplan Rund um das IC</vt:lpstr>
      <vt:lpstr>Schaltplan des Attiny-Boards</vt:lpstr>
      <vt:lpstr>Schaltplan der Ausgänge</vt:lpstr>
      <vt:lpstr>Schaltplan des Attiny-Boards</vt:lpstr>
      <vt:lpstr>Anforderungen</vt:lpstr>
      <vt:lpstr>Vereinfachter Upload ohne Ta1</vt:lpstr>
      <vt:lpstr>Neue Anschlussmöglichkeiten</vt:lpstr>
      <vt:lpstr>Module anschließen</vt:lpstr>
      <vt:lpstr>Preiswerte Module</vt:lpstr>
      <vt:lpstr>Weitere Add-Ons</vt:lpstr>
      <vt:lpstr>Schaltplan von Attiny2.0</vt:lpstr>
      <vt:lpstr>Schaltplan von Attiny2.1</vt:lpstr>
      <vt:lpstr>Attiny2.1-Board</vt:lpstr>
      <vt:lpstr>Attiny2.1 mit LCD-Modul</vt:lpstr>
      <vt:lpstr>Attiny2.1-Board mit Display</vt:lpstr>
      <vt:lpstr>Anforderungen</vt:lpstr>
      <vt:lpstr>Attiny3.0-Board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Entwicklung des Attiny-Boards</dc:title>
  <dc:creator>Georg Heinrichs</dc:creator>
  <cp:lastModifiedBy>Georg Heinrichs</cp:lastModifiedBy>
  <cp:revision>81</cp:revision>
  <dcterms:created xsi:type="dcterms:W3CDTF">2009-02-26T12:35:24Z</dcterms:created>
  <dcterms:modified xsi:type="dcterms:W3CDTF">2015-02-01T15:33:59Z</dcterms:modified>
</cp:coreProperties>
</file>