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5" r:id="rId3"/>
    <p:sldId id="266" r:id="rId4"/>
    <p:sldId id="267" r:id="rId5"/>
    <p:sldId id="273" r:id="rId6"/>
    <p:sldId id="271" r:id="rId7"/>
    <p:sldId id="269" r:id="rId8"/>
    <p:sldId id="270" r:id="rId9"/>
    <p:sldId id="272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009900"/>
    <a:srgbClr val="969696"/>
    <a:srgbClr val="FFFF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31" autoAdjust="0"/>
    <p:restoredTop sz="90929"/>
  </p:normalViewPr>
  <p:slideViewPr>
    <p:cSldViewPr>
      <p:cViewPr>
        <p:scale>
          <a:sx n="91" d="100"/>
          <a:sy n="91" d="100"/>
        </p:scale>
        <p:origin x="-2202" y="-6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 flipH="1">
              <a:off x="-2" y="1562"/>
              <a:ext cx="5763" cy="641"/>
              <a:chOff x="-3" y="1562"/>
              <a:chExt cx="5763" cy="641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ltGray">
              <a:xfrm rot="-5400000">
                <a:off x="2558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ltGray">
              <a:xfrm rot="-5400000">
                <a:off x="1322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ltGray">
              <a:xfrm rot="-5400000">
                <a:off x="-58" y="1756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3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4" name="Freeform 10"/>
              <p:cNvSpPr>
                <a:spLocks/>
              </p:cNvSpPr>
              <p:nvPr/>
            </p:nvSpPr>
            <p:spPr bwMode="ltGray">
              <a:xfrm rot="-5400000">
                <a:off x="154" y="1730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5" name="Freeform 11"/>
              <p:cNvSpPr>
                <a:spLocks/>
              </p:cNvSpPr>
              <p:nvPr/>
            </p:nvSpPr>
            <p:spPr bwMode="ltGray">
              <a:xfrm rot="-5400000">
                <a:off x="3208" y="1665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6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7" name="Freeform 13"/>
              <p:cNvSpPr>
                <a:spLocks/>
              </p:cNvSpPr>
              <p:nvPr/>
            </p:nvSpPr>
            <p:spPr bwMode="ltGray">
              <a:xfrm rot="-5400000">
                <a:off x="1828" y="1751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8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9" name="Freeform 15"/>
              <p:cNvSpPr>
                <a:spLocks/>
              </p:cNvSpPr>
              <p:nvPr/>
            </p:nvSpPr>
            <p:spPr bwMode="ltGray">
              <a:xfrm rot="-5400000">
                <a:off x="2328" y="1695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0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1" name="Freeform 17"/>
              <p:cNvSpPr>
                <a:spLocks/>
              </p:cNvSpPr>
              <p:nvPr/>
            </p:nvSpPr>
            <p:spPr bwMode="ltGray">
              <a:xfrm rot="-5400000">
                <a:off x="4074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2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3" name="Freeform 19"/>
              <p:cNvSpPr>
                <a:spLocks/>
              </p:cNvSpPr>
              <p:nvPr/>
            </p:nvSpPr>
            <p:spPr bwMode="ltGray">
              <a:xfrm rot="-5400000">
                <a:off x="4580" y="1750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4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5" name="Freeform 21"/>
              <p:cNvSpPr>
                <a:spLocks/>
              </p:cNvSpPr>
              <p:nvPr/>
            </p:nvSpPr>
            <p:spPr bwMode="ltGray">
              <a:xfrm rot="-5400000">
                <a:off x="5080" y="1695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6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sp>
          <p:nvSpPr>
            <p:cNvPr id="6" name="Freeform 23"/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" name="Freeform 24"/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4121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173163" y="-898525"/>
            <a:ext cx="7772400" cy="3382963"/>
          </a:xfrm>
        </p:spPr>
        <p:txBody>
          <a:bodyPr anchor="b">
            <a:spAutoFit/>
          </a:bodyPr>
          <a:lstStyle>
            <a:lvl1pPr>
              <a:defRPr sz="7200"/>
            </a:lvl1pPr>
          </a:lstStyle>
          <a:p>
            <a:r>
              <a:rPr lang="de-DE"/>
              <a:t>Klicken Sie, um das Titelformat zu bearbeiten</a:t>
            </a: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4000"/>
            </a:lvl1pPr>
          </a:lstStyle>
          <a:p>
            <a:r>
              <a:rPr lang="de-DE"/>
              <a:t>Klicken Sie, um das Format des Untertitelmasters zu bearbeiten</a:t>
            </a:r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dt" sz="half" idx="10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9" name="Rectangle 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13325726-8CF2-4DF4-B9DC-0C1CD41A6DA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085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63DFE-8181-4EC9-B2A6-50662735674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6187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8A47C-FEA2-41CA-B083-ADDE619587D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359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78C11-69CB-4737-A19F-D6FBF404313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2670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06ECC-7CB0-4B6C-A9B4-E50326A5C2E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0155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B1125-EE68-4520-ABF1-EDB1425D3FB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9790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CF1B08-1407-45B2-901D-AF77491CEA0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9965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323EAB-516C-4A81-B0E7-F2145F0A044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6890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F8592-3D60-40FC-8503-98A58FDF12F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95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78F55-88BA-4BEA-81B9-CC9D3A41624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4040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AC4F1-C795-43F0-9168-14E5D6DCEBA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0026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1035" name="Freeform 4"/>
              <p:cNvSpPr>
                <a:spLocks/>
              </p:cNvSpPr>
              <p:nvPr/>
            </p:nvSpPr>
            <p:spPr bwMode="ltGray">
              <a:xfrm rot="-5400000">
                <a:off x="2554" y="-990"/>
                <a:ext cx="624" cy="5746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36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37" name="Freeform 6"/>
              <p:cNvSpPr>
                <a:spLocks/>
              </p:cNvSpPr>
              <p:nvPr/>
            </p:nvSpPr>
            <p:spPr bwMode="ltGray">
              <a:xfrm rot="-5400000">
                <a:off x="972" y="1673"/>
                <a:ext cx="624" cy="423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38" name="Freeform 7"/>
              <p:cNvSpPr>
                <a:spLocks/>
              </p:cNvSpPr>
              <p:nvPr/>
            </p:nvSpPr>
            <p:spPr bwMode="ltGray">
              <a:xfrm rot="-5400000">
                <a:off x="-67" y="175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39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3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40" name="Freeform 9"/>
              <p:cNvSpPr>
                <a:spLocks/>
              </p:cNvSpPr>
              <p:nvPr/>
            </p:nvSpPr>
            <p:spPr bwMode="ltGray">
              <a:xfrm rot="-5400000">
                <a:off x="436" y="1699"/>
                <a:ext cx="624" cy="364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41" name="Freeform 10"/>
              <p:cNvSpPr>
                <a:spLocks/>
              </p:cNvSpPr>
              <p:nvPr/>
            </p:nvSpPr>
            <p:spPr bwMode="ltGray">
              <a:xfrm rot="-5400000">
                <a:off x="149" y="1728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42" name="Freeform 11"/>
              <p:cNvSpPr>
                <a:spLocks/>
              </p:cNvSpPr>
              <p:nvPr/>
            </p:nvSpPr>
            <p:spPr bwMode="ltGray">
              <a:xfrm rot="-5400000">
                <a:off x="3197" y="1660"/>
                <a:ext cx="624" cy="420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43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44" name="Freeform 13"/>
              <p:cNvSpPr>
                <a:spLocks/>
              </p:cNvSpPr>
              <p:nvPr/>
            </p:nvSpPr>
            <p:spPr bwMode="ltGray">
              <a:xfrm rot="-5400000">
                <a:off x="1829" y="1747"/>
                <a:ext cx="624" cy="256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45" name="Freeform 14"/>
              <p:cNvSpPr>
                <a:spLocks/>
              </p:cNvSpPr>
              <p:nvPr/>
            </p:nvSpPr>
            <p:spPr bwMode="ltGray">
              <a:xfrm rot="-5400000">
                <a:off x="2545" y="1729"/>
                <a:ext cx="624" cy="29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46" name="Freeform 15"/>
              <p:cNvSpPr>
                <a:spLocks/>
              </p:cNvSpPr>
              <p:nvPr/>
            </p:nvSpPr>
            <p:spPr bwMode="ltGray">
              <a:xfrm rot="-5400000">
                <a:off x="2330" y="1695"/>
                <a:ext cx="624" cy="360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47" name="Freeform 16"/>
              <p:cNvSpPr>
                <a:spLocks/>
              </p:cNvSpPr>
              <p:nvPr/>
            </p:nvSpPr>
            <p:spPr bwMode="ltGray">
              <a:xfrm rot="-5400000">
                <a:off x="203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48" name="Freeform 17"/>
              <p:cNvSpPr>
                <a:spLocks/>
              </p:cNvSpPr>
              <p:nvPr/>
            </p:nvSpPr>
            <p:spPr bwMode="ltGray">
              <a:xfrm rot="-5400000">
                <a:off x="4066" y="1660"/>
                <a:ext cx="624" cy="420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49" name="Freeform 18"/>
              <p:cNvSpPr>
                <a:spLocks/>
              </p:cNvSpPr>
              <p:nvPr/>
            </p:nvSpPr>
            <p:spPr bwMode="ltGray">
              <a:xfrm rot="-5400000">
                <a:off x="3717" y="1663"/>
                <a:ext cx="624" cy="423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50" name="Freeform 19"/>
              <p:cNvSpPr>
                <a:spLocks/>
              </p:cNvSpPr>
              <p:nvPr/>
            </p:nvSpPr>
            <p:spPr bwMode="ltGray">
              <a:xfrm rot="-5400000">
                <a:off x="4564" y="174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51" name="Freeform 20"/>
              <p:cNvSpPr>
                <a:spLocks/>
              </p:cNvSpPr>
              <p:nvPr/>
            </p:nvSpPr>
            <p:spPr bwMode="ltGray">
              <a:xfrm>
                <a:off x="5469" y="1557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52" name="Freeform 21"/>
              <p:cNvSpPr>
                <a:spLocks/>
              </p:cNvSpPr>
              <p:nvPr/>
            </p:nvSpPr>
            <p:spPr bwMode="ltGray">
              <a:xfrm rot="-5400000">
                <a:off x="5072" y="1685"/>
                <a:ext cx="624" cy="360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53" name="Freeform 22"/>
              <p:cNvSpPr>
                <a:spLocks/>
              </p:cNvSpPr>
              <p:nvPr/>
            </p:nvSpPr>
            <p:spPr bwMode="ltGray">
              <a:xfrm rot="-5400000">
                <a:off x="4783" y="171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sp>
          <p:nvSpPr>
            <p:cNvPr id="1033" name="Freeform 23"/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34" name="Freeform 24"/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02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  <p:sp>
        <p:nvSpPr>
          <p:cNvPr id="1028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Formate des Vorlagentextes zu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3099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fld id="{A521C068-4FA2-48A7-8208-FEB3E0F5C18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b="1" smtClean="0"/>
              <a:t>LCDisplay</a:t>
            </a:r>
          </a:p>
        </p:txBody>
      </p:sp>
      <p:sp>
        <p:nvSpPr>
          <p:cNvPr id="3075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381000" cy="3810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1203325" y="6157913"/>
            <a:ext cx="3460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600" dirty="0">
                <a:latin typeface="Times New Roman" charset="0"/>
              </a:rPr>
              <a:t>V </a:t>
            </a:r>
            <a:r>
              <a:rPr lang="de-DE" altLang="de-DE" sz="1600" dirty="0" smtClean="0">
                <a:latin typeface="Times New Roman" charset="0"/>
              </a:rPr>
              <a:t>1.2 </a:t>
            </a:r>
            <a:r>
              <a:rPr lang="de-DE" altLang="de-DE" sz="1600" dirty="0">
                <a:latin typeface="Times New Roman" charset="0"/>
              </a:rPr>
              <a:t>- Copyright </a:t>
            </a:r>
            <a:r>
              <a:rPr lang="de-DE" altLang="de-DE" sz="1600" dirty="0" smtClean="0">
                <a:latin typeface="Times New Roman" charset="0"/>
              </a:rPr>
              <a:t>2016 </a:t>
            </a:r>
            <a:r>
              <a:rPr lang="de-DE" altLang="de-DE" sz="1600" dirty="0" err="1">
                <a:latin typeface="Times New Roman" charset="0"/>
              </a:rPr>
              <a:t>by</a:t>
            </a:r>
            <a:r>
              <a:rPr lang="de-DE" altLang="de-DE" sz="1600" dirty="0">
                <a:latin typeface="Times New Roman" charset="0"/>
              </a:rPr>
              <a:t> G. Heinrichs</a:t>
            </a:r>
          </a:p>
        </p:txBody>
      </p:sp>
      <p:sp>
        <p:nvSpPr>
          <p:cNvPr id="3077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1143000" y="1676400"/>
            <a:ext cx="7010400" cy="32004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de-DE" altLang="de-DE" sz="2800" smtClean="0"/>
              <a:t>Anschluss des LCDisplays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800" smtClean="0"/>
              <a:t>Aufbau der LCDisplay-Platine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800" smtClean="0"/>
              <a:t>Der LCD-Controller HD44780</a:t>
            </a:r>
          </a:p>
          <a:p>
            <a:pPr lvl="1" eaLnBrk="1" hangingPunct="1">
              <a:lnSpc>
                <a:spcPct val="90000"/>
              </a:lnSpc>
            </a:pPr>
            <a:r>
              <a:rPr lang="de-DE" altLang="de-DE" sz="2400" smtClean="0"/>
              <a:t>Aufbau</a:t>
            </a:r>
          </a:p>
          <a:p>
            <a:pPr lvl="1" eaLnBrk="1" hangingPunct="1">
              <a:lnSpc>
                <a:spcPct val="90000"/>
              </a:lnSpc>
            </a:pPr>
            <a:r>
              <a:rPr lang="de-DE" altLang="de-DE" sz="2400" smtClean="0"/>
              <a:t>Zeichensatz</a:t>
            </a:r>
          </a:p>
          <a:p>
            <a:pPr lvl="1" eaLnBrk="1" hangingPunct="1">
              <a:lnSpc>
                <a:spcPct val="90000"/>
              </a:lnSpc>
            </a:pPr>
            <a:r>
              <a:rPr lang="de-DE" altLang="de-DE" sz="2400" smtClean="0"/>
              <a:t>Steuerung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800" smtClean="0"/>
              <a:t>BASCOM-Befehle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b="1" smtClean="0"/>
              <a:t>Anschluss</a:t>
            </a:r>
          </a:p>
        </p:txBody>
      </p:sp>
      <p:sp>
        <p:nvSpPr>
          <p:cNvPr id="4099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848600" y="6248400"/>
            <a:ext cx="381000" cy="3810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410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381000" cy="3810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405" y="2204864"/>
            <a:ext cx="3705013" cy="2778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102" name="Textfeld 7"/>
          <p:cNvSpPr txBox="1">
            <a:spLocks noChangeArrowheads="1"/>
          </p:cNvSpPr>
          <p:nvPr/>
        </p:nvSpPr>
        <p:spPr bwMode="auto">
          <a:xfrm>
            <a:off x="6011863" y="2565400"/>
            <a:ext cx="2592387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400">
                <a:latin typeface="Times New Roman" charset="0"/>
              </a:rPr>
              <a:t>LCD-Platine in die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400">
                <a:latin typeface="Times New Roman" charset="0"/>
              </a:rPr>
              <a:t>LED-Buchsenleiste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400">
                <a:latin typeface="Times New Roman" charset="0"/>
              </a:rPr>
              <a:t>stecken...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400">
                <a:latin typeface="Times New Roman" charset="0"/>
              </a:rPr>
              <a:t>... fertig!</a:t>
            </a:r>
          </a:p>
        </p:txBody>
      </p:sp>
      <p:sp>
        <p:nvSpPr>
          <p:cNvPr id="2" name="Textfeld 1"/>
          <p:cNvSpPr txBox="1">
            <a:spLocks noChangeArrowheads="1"/>
          </p:cNvSpPr>
          <p:nvPr/>
        </p:nvSpPr>
        <p:spPr bwMode="auto">
          <a:xfrm>
            <a:off x="1982788" y="5057775"/>
            <a:ext cx="453342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de-DE" altLang="de-DE" b="1" dirty="0"/>
              <a:t>Stifte der LCD-Platine in die </a:t>
            </a:r>
            <a:r>
              <a:rPr lang="de-DE" altLang="de-DE" b="1" dirty="0">
                <a:solidFill>
                  <a:srgbClr val="FF0000"/>
                </a:solidFill>
              </a:rPr>
              <a:t>linke</a:t>
            </a:r>
            <a:r>
              <a:rPr lang="de-DE" altLang="de-DE" b="1" dirty="0"/>
              <a:t> </a:t>
            </a:r>
            <a:r>
              <a:rPr lang="de-DE" altLang="de-DE" b="1" dirty="0" err="1" smtClean="0"/>
              <a:t>Buchsenleiste</a:t>
            </a:r>
            <a:r>
              <a:rPr lang="de-DE" altLang="de-DE" b="1" dirty="0" smtClean="0"/>
              <a:t> von </a:t>
            </a:r>
            <a:r>
              <a:rPr lang="de-DE" altLang="de-DE" b="1" dirty="0" err="1" smtClean="0"/>
              <a:t>PortB</a:t>
            </a:r>
            <a:r>
              <a:rPr lang="de-DE" altLang="de-DE" b="1" dirty="0" smtClean="0"/>
              <a:t>!!!</a:t>
            </a:r>
            <a:endParaRPr lang="de-DE" altLang="de-DE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b="1" smtClean="0"/>
              <a:t>Aufbau der LCD-Platine</a:t>
            </a:r>
          </a:p>
        </p:txBody>
      </p:sp>
      <p:sp>
        <p:nvSpPr>
          <p:cNvPr id="5123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848600" y="6248400"/>
            <a:ext cx="381000" cy="3810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512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381000" cy="3810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pic>
        <p:nvPicPr>
          <p:cNvPr id="5125" name="Picture 19" descr="C:\Dokumente und Einstellungen\Georg heinrichs\Eigene Dateien\COM-Igel-Attiny-IFL\Attiny2313\Veranstaltung5\LCD\display-schaltu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00200"/>
            <a:ext cx="7510463" cy="460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b="1" smtClean="0"/>
              <a:t>Aufbau des Controllers</a:t>
            </a:r>
          </a:p>
        </p:txBody>
      </p:sp>
      <p:sp>
        <p:nvSpPr>
          <p:cNvPr id="6147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848600" y="6248400"/>
            <a:ext cx="381000" cy="3810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6148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381000" cy="3810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6149" name="Oval 10"/>
          <p:cNvSpPr>
            <a:spLocks noChangeArrowheads="1"/>
          </p:cNvSpPr>
          <p:nvPr/>
        </p:nvSpPr>
        <p:spPr bwMode="auto">
          <a:xfrm>
            <a:off x="8382000" y="57150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6150" name="Text Box 11"/>
          <p:cNvSpPr txBox="1">
            <a:spLocks noChangeArrowheads="1"/>
          </p:cNvSpPr>
          <p:nvPr/>
        </p:nvSpPr>
        <p:spPr bwMode="auto">
          <a:xfrm>
            <a:off x="8382000" y="5715000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>
                <a:latin typeface="Times New Roman" charset="0"/>
              </a:rPr>
              <a:t>A</a:t>
            </a:r>
          </a:p>
        </p:txBody>
      </p:sp>
      <p:pic>
        <p:nvPicPr>
          <p:cNvPr id="6151" name="Picture 14" descr="C:\Dokumente und Einstellungen\Georg heinrichs\Eigene Dateien\COM-Igel-Attiny-IFL\Attiny2313\Veranstaltung5\LCD\blockdiagram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00200"/>
            <a:ext cx="3846513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 Box 15"/>
          <p:cNvSpPr txBox="1">
            <a:spLocks noChangeArrowheads="1"/>
          </p:cNvSpPr>
          <p:nvPr/>
        </p:nvSpPr>
        <p:spPr bwMode="auto">
          <a:xfrm>
            <a:off x="5791200" y="1676400"/>
            <a:ext cx="2027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400">
                <a:latin typeface="Times New Roman" charset="0"/>
              </a:rPr>
              <a:t>Befehlsregister</a:t>
            </a:r>
          </a:p>
        </p:txBody>
      </p:sp>
      <p:sp>
        <p:nvSpPr>
          <p:cNvPr id="6153" name="Text Box 16"/>
          <p:cNvSpPr txBox="1">
            <a:spLocks noChangeArrowheads="1"/>
          </p:cNvSpPr>
          <p:nvPr/>
        </p:nvSpPr>
        <p:spPr bwMode="auto">
          <a:xfrm>
            <a:off x="5791200" y="3352800"/>
            <a:ext cx="1824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400">
                <a:latin typeface="Times New Roman" charset="0"/>
              </a:rPr>
              <a:t>Datenregister</a:t>
            </a:r>
          </a:p>
        </p:txBody>
      </p:sp>
      <p:sp>
        <p:nvSpPr>
          <p:cNvPr id="6154" name="Text Box 17"/>
          <p:cNvSpPr txBox="1">
            <a:spLocks noChangeArrowheads="1"/>
          </p:cNvSpPr>
          <p:nvPr/>
        </p:nvSpPr>
        <p:spPr bwMode="auto">
          <a:xfrm>
            <a:off x="5791200" y="4038600"/>
            <a:ext cx="2433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400">
                <a:latin typeface="Times New Roman" charset="0"/>
              </a:rPr>
              <a:t>Zeichensatz-ROM</a:t>
            </a:r>
          </a:p>
        </p:txBody>
      </p:sp>
      <p:sp>
        <p:nvSpPr>
          <p:cNvPr id="6155" name="Text Box 18"/>
          <p:cNvSpPr txBox="1">
            <a:spLocks noChangeArrowheads="1"/>
          </p:cNvSpPr>
          <p:nvPr/>
        </p:nvSpPr>
        <p:spPr bwMode="auto">
          <a:xfrm>
            <a:off x="5791200" y="4648200"/>
            <a:ext cx="2433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400">
                <a:latin typeface="Times New Roman" charset="0"/>
              </a:rPr>
              <a:t>Zeichensatz-RAM</a:t>
            </a:r>
          </a:p>
        </p:txBody>
      </p:sp>
      <p:sp>
        <p:nvSpPr>
          <p:cNvPr id="6156" name="Line 19"/>
          <p:cNvSpPr>
            <a:spLocks noChangeShapeType="1"/>
          </p:cNvSpPr>
          <p:nvPr/>
        </p:nvSpPr>
        <p:spPr bwMode="auto">
          <a:xfrm flipH="1">
            <a:off x="2743200" y="1905000"/>
            <a:ext cx="3048000" cy="6096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de-DE"/>
          </a:p>
        </p:txBody>
      </p:sp>
      <p:sp>
        <p:nvSpPr>
          <p:cNvPr id="6157" name="Line 20"/>
          <p:cNvSpPr>
            <a:spLocks noChangeShapeType="1"/>
          </p:cNvSpPr>
          <p:nvPr/>
        </p:nvSpPr>
        <p:spPr bwMode="auto">
          <a:xfrm flipH="1">
            <a:off x="2667000" y="3581400"/>
            <a:ext cx="3124200" cy="3048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de-DE"/>
          </a:p>
        </p:txBody>
      </p:sp>
      <p:sp>
        <p:nvSpPr>
          <p:cNvPr id="6158" name="Line 21"/>
          <p:cNvSpPr>
            <a:spLocks noChangeShapeType="1"/>
          </p:cNvSpPr>
          <p:nvPr/>
        </p:nvSpPr>
        <p:spPr bwMode="auto">
          <a:xfrm flipH="1">
            <a:off x="3352800" y="4267200"/>
            <a:ext cx="2438400" cy="381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de-DE"/>
          </a:p>
        </p:txBody>
      </p:sp>
      <p:sp>
        <p:nvSpPr>
          <p:cNvPr id="6159" name="Line 22"/>
          <p:cNvSpPr>
            <a:spLocks noChangeShapeType="1"/>
          </p:cNvSpPr>
          <p:nvPr/>
        </p:nvSpPr>
        <p:spPr bwMode="auto">
          <a:xfrm flipH="1">
            <a:off x="2819400" y="4876800"/>
            <a:ext cx="29718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de-DE"/>
          </a:p>
        </p:txBody>
      </p:sp>
      <p:sp>
        <p:nvSpPr>
          <p:cNvPr id="6160" name="Text Box 23"/>
          <p:cNvSpPr txBox="1">
            <a:spLocks noChangeArrowheads="1"/>
          </p:cNvSpPr>
          <p:nvPr/>
        </p:nvSpPr>
        <p:spPr bwMode="auto">
          <a:xfrm>
            <a:off x="5791200" y="2590800"/>
            <a:ext cx="1993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400">
                <a:latin typeface="Times New Roman" charset="0"/>
              </a:rPr>
              <a:t>Displaysignale</a:t>
            </a:r>
          </a:p>
        </p:txBody>
      </p:sp>
      <p:sp>
        <p:nvSpPr>
          <p:cNvPr id="6161" name="Line 24"/>
          <p:cNvSpPr>
            <a:spLocks noChangeShapeType="1"/>
          </p:cNvSpPr>
          <p:nvPr/>
        </p:nvSpPr>
        <p:spPr bwMode="auto">
          <a:xfrm flipH="1">
            <a:off x="4419600" y="2819400"/>
            <a:ext cx="1219200" cy="15240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de-DE"/>
          </a:p>
        </p:txBody>
      </p:sp>
      <p:sp>
        <p:nvSpPr>
          <p:cNvPr id="6162" name="Line 25"/>
          <p:cNvSpPr>
            <a:spLocks noChangeShapeType="1"/>
          </p:cNvSpPr>
          <p:nvPr/>
        </p:nvSpPr>
        <p:spPr bwMode="auto">
          <a:xfrm flipH="1">
            <a:off x="4419600" y="2895600"/>
            <a:ext cx="1219200" cy="60960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de-DE"/>
          </a:p>
        </p:txBody>
      </p:sp>
      <p:sp>
        <p:nvSpPr>
          <p:cNvPr id="48154" name="Text Box 26"/>
          <p:cNvSpPr txBox="1">
            <a:spLocks noChangeArrowheads="1"/>
          </p:cNvSpPr>
          <p:nvPr/>
        </p:nvSpPr>
        <p:spPr bwMode="auto">
          <a:xfrm>
            <a:off x="1295400" y="1600200"/>
            <a:ext cx="6858000" cy="3970338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de-DE" altLang="de-DE" sz="3200" b="1"/>
              <a:t>Wichtige Schlussfolgerungen:</a:t>
            </a:r>
          </a:p>
          <a:p>
            <a:pPr eaLnBrk="1" hangingPunct="1"/>
            <a:endParaRPr lang="de-DE" altLang="de-DE" sz="2800"/>
          </a:p>
          <a:p>
            <a:pPr eaLnBrk="1" hangingPunct="1"/>
            <a:r>
              <a:rPr lang="de-DE" altLang="de-DE"/>
              <a:t>Der Controller kann selbstständig Befehle ausführen, z. B. Inhalte verschieben oder löschen. Z. B. wird durch den Befehl 00011100 der Inhalt des Displays um eine Stelle nach rechts geschoben.</a:t>
            </a:r>
          </a:p>
          <a:p>
            <a:pPr eaLnBrk="1" hangingPunct="1"/>
            <a:endParaRPr lang="de-DE" altLang="de-DE"/>
          </a:p>
          <a:p>
            <a:pPr eaLnBrk="1" hangingPunct="1"/>
            <a:r>
              <a:rPr lang="de-DE" altLang="de-DE"/>
              <a:t>Neben dem fest eingebauten Zeichensatz kann man auch eigene Zeichensätze erzeugen (max. 8 Zeichen).</a:t>
            </a:r>
          </a:p>
          <a:p>
            <a:pPr eaLnBrk="1" hangingPunct="1"/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54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b="1" smtClean="0"/>
              <a:t>Zeichensatz (ROM)</a:t>
            </a:r>
          </a:p>
        </p:txBody>
      </p:sp>
      <p:sp>
        <p:nvSpPr>
          <p:cNvPr id="7171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848600" y="6248400"/>
            <a:ext cx="381000" cy="3810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717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381000" cy="3810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pic>
        <p:nvPicPr>
          <p:cNvPr id="7173" name="Picture 7" descr="C:\Dokumente und Einstellungen\Georg heinrichs\Eigene Dateien\COM-Igel-Attiny-IFL\Attiny2313\Veranstaltung5\LCD\zeichensatz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524000"/>
            <a:ext cx="4071938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b="1" smtClean="0"/>
              <a:t>Steuerung des Controllers</a:t>
            </a:r>
          </a:p>
        </p:txBody>
      </p:sp>
      <p:sp>
        <p:nvSpPr>
          <p:cNvPr id="8195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848600" y="6248400"/>
            <a:ext cx="381000" cy="3810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819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381000" cy="3810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pic>
        <p:nvPicPr>
          <p:cNvPr id="8197" name="Picture 18" descr="C:\Dokumente und Einstellungen\Georg heinrichs\Eigene Dateien\COM-Igel-Attiny-IFL\Attiny2313\Veranstaltung5\LCD\display-schaltung_link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524000"/>
            <a:ext cx="2446338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Text Box 19"/>
          <p:cNvSpPr txBox="1">
            <a:spLocks noChangeArrowheads="1"/>
          </p:cNvSpPr>
          <p:nvPr/>
        </p:nvSpPr>
        <p:spPr bwMode="auto">
          <a:xfrm>
            <a:off x="1524000" y="2209800"/>
            <a:ext cx="3209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>
                <a:latin typeface="Times New Roman" charset="0"/>
              </a:rPr>
              <a:t>Masse (-)...............................</a:t>
            </a:r>
          </a:p>
        </p:txBody>
      </p:sp>
      <p:sp>
        <p:nvSpPr>
          <p:cNvPr id="8199" name="Text Box 20"/>
          <p:cNvSpPr txBox="1">
            <a:spLocks noChangeArrowheads="1"/>
          </p:cNvSpPr>
          <p:nvPr/>
        </p:nvSpPr>
        <p:spPr bwMode="auto">
          <a:xfrm>
            <a:off x="1524000" y="2514600"/>
            <a:ext cx="3206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>
                <a:latin typeface="Times New Roman" charset="0"/>
              </a:rPr>
              <a:t>Versorgungsspannung (+).....</a:t>
            </a:r>
          </a:p>
        </p:txBody>
      </p:sp>
      <p:sp>
        <p:nvSpPr>
          <p:cNvPr id="8200" name="Text Box 21"/>
          <p:cNvSpPr txBox="1">
            <a:spLocks noChangeArrowheads="1"/>
          </p:cNvSpPr>
          <p:nvPr/>
        </p:nvSpPr>
        <p:spPr bwMode="auto">
          <a:xfrm>
            <a:off x="1524000" y="3124200"/>
            <a:ext cx="30813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>
                <a:latin typeface="Times New Roman" charset="0"/>
              </a:rPr>
              <a:t>Lesen oder Schreiben ..........</a:t>
            </a:r>
          </a:p>
        </p:txBody>
      </p:sp>
      <p:sp>
        <p:nvSpPr>
          <p:cNvPr id="8201" name="Text Box 22"/>
          <p:cNvSpPr txBox="1">
            <a:spLocks noChangeArrowheads="1"/>
          </p:cNvSpPr>
          <p:nvPr/>
        </p:nvSpPr>
        <p:spPr bwMode="auto">
          <a:xfrm>
            <a:off x="1524000" y="2819400"/>
            <a:ext cx="31416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>
                <a:latin typeface="Times New Roman" charset="0"/>
              </a:rPr>
              <a:t>Befehls- oder Datenregister .</a:t>
            </a:r>
          </a:p>
        </p:txBody>
      </p:sp>
      <p:sp>
        <p:nvSpPr>
          <p:cNvPr id="8202" name="Text Box 25"/>
          <p:cNvSpPr txBox="1">
            <a:spLocks noChangeArrowheads="1"/>
          </p:cNvSpPr>
          <p:nvPr/>
        </p:nvSpPr>
        <p:spPr bwMode="auto">
          <a:xfrm>
            <a:off x="1524000" y="3429000"/>
            <a:ext cx="30591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>
                <a:latin typeface="Times New Roman" charset="0"/>
              </a:rPr>
              <a:t>Takt (wie SCL bei I</a:t>
            </a:r>
            <a:r>
              <a:rPr lang="de-DE" altLang="de-DE" sz="2000" baseline="30000">
                <a:latin typeface="Times New Roman" charset="0"/>
              </a:rPr>
              <a:t>2</a:t>
            </a:r>
            <a:r>
              <a:rPr lang="de-DE" altLang="de-DE" sz="2000">
                <a:latin typeface="Times New Roman" charset="0"/>
              </a:rPr>
              <a:t>C) .......</a:t>
            </a:r>
          </a:p>
        </p:txBody>
      </p:sp>
      <p:sp>
        <p:nvSpPr>
          <p:cNvPr id="8203" name="Text Box 26"/>
          <p:cNvSpPr txBox="1">
            <a:spLocks noChangeArrowheads="1"/>
          </p:cNvSpPr>
          <p:nvPr/>
        </p:nvSpPr>
        <p:spPr bwMode="auto">
          <a:xfrm>
            <a:off x="1524000" y="4800600"/>
            <a:ext cx="2940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>
                <a:latin typeface="Times New Roman" charset="0"/>
              </a:rPr>
              <a:t>Datenleitungen ..................</a:t>
            </a:r>
          </a:p>
        </p:txBody>
      </p:sp>
      <p:sp>
        <p:nvSpPr>
          <p:cNvPr id="8204" name="Oval 27"/>
          <p:cNvSpPr>
            <a:spLocks noChangeArrowheads="1"/>
          </p:cNvSpPr>
          <p:nvPr/>
        </p:nvSpPr>
        <p:spPr bwMode="auto">
          <a:xfrm>
            <a:off x="8382000" y="57150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8205" name="Text Box 28"/>
          <p:cNvSpPr txBox="1">
            <a:spLocks noChangeArrowheads="1"/>
          </p:cNvSpPr>
          <p:nvPr/>
        </p:nvSpPr>
        <p:spPr bwMode="auto">
          <a:xfrm>
            <a:off x="8382000" y="5715000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>
                <a:latin typeface="Times New Roman" charset="0"/>
              </a:rPr>
              <a:t>A</a:t>
            </a:r>
          </a:p>
        </p:txBody>
      </p:sp>
      <p:sp>
        <p:nvSpPr>
          <p:cNvPr id="54301" name="Text Box 29"/>
          <p:cNvSpPr txBox="1">
            <a:spLocks noChangeArrowheads="1"/>
          </p:cNvSpPr>
          <p:nvPr/>
        </p:nvSpPr>
        <p:spPr bwMode="auto">
          <a:xfrm>
            <a:off x="1600200" y="2281238"/>
            <a:ext cx="5029200" cy="1392237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de-DE" altLang="de-DE" sz="2800"/>
              <a:t>Die Übertragung der Befehle und Daten erfolgt bei uns in Form von Nibbles (halben Bytes).</a:t>
            </a:r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01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b="1" smtClean="0"/>
              <a:t>Bascom-Befehle I</a:t>
            </a:r>
          </a:p>
        </p:txBody>
      </p:sp>
      <p:sp>
        <p:nvSpPr>
          <p:cNvPr id="9219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848600" y="6248400"/>
            <a:ext cx="381000" cy="3810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922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381000" cy="3810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1143000" y="1854200"/>
            <a:ext cx="39163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800" b="1">
                <a:solidFill>
                  <a:schemeClr val="accent1"/>
                </a:solidFill>
                <a:latin typeface="Times New Roman" charset="0"/>
              </a:rPr>
              <a:t>Konfigurieren des LCDs</a:t>
            </a:r>
          </a:p>
        </p:txBody>
      </p:sp>
      <p:graphicFrame>
        <p:nvGraphicFramePr>
          <p:cNvPr id="50214" name="Group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966636"/>
              </p:ext>
            </p:extLst>
          </p:nvPr>
        </p:nvGraphicFramePr>
        <p:xfrm>
          <a:off x="1219200" y="2667000"/>
          <a:ext cx="7543800" cy="2962275"/>
        </p:xfrm>
        <a:graphic>
          <a:graphicData uri="http://schemas.openxmlformats.org/drawingml/2006/table">
            <a:tbl>
              <a:tblPr/>
              <a:tblGrid>
                <a:gridCol w="3496816"/>
                <a:gridCol w="4046984"/>
              </a:tblGrid>
              <a:tr h="58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Bascom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-Befehl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Bedeutung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0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Config Lcd = 16*2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LCDisplay</a:t>
                      </a:r>
                      <a:r>
                        <a:rPr kumimoji="0" 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mit 2 Zeilen à 16 oder 8 Zeichen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8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Config</a:t>
                      </a:r>
                      <a:r>
                        <a:rPr kumimoji="0" 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Lcdpin</a:t>
                      </a:r>
                      <a:r>
                        <a:rPr kumimoji="0" 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Pin 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Db4 = Portb.0 , Db5 = Portb.1 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Db6 = Portb.2 , Db7 = Portb.3 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 = Portb.4 , RS = Portb.6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(Eine einzige Zeile!)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Zuweisung der Pins von </a:t>
                      </a:r>
                      <a:r>
                        <a:rPr kumimoji="0" 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PortB</a:t>
                      </a:r>
                      <a:r>
                        <a:rPr kumimoji="0" 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zu den Eingängen des LCD-Controllers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</a:rPr>
                        <a:t>Beachten Sie: PortB.5 und PortB.7 bleiben frei für I</a:t>
                      </a:r>
                      <a:r>
                        <a:rPr kumimoji="0" lang="de-DE" sz="18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de-DE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</a:rPr>
                        <a:t>C-Anwendungen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Rechteck 1"/>
          <p:cNvSpPr/>
          <p:nvPr/>
        </p:nvSpPr>
        <p:spPr>
          <a:xfrm>
            <a:off x="1764434" y="3068960"/>
            <a:ext cx="6084166" cy="2123658"/>
          </a:xfrm>
          <a:prstGeom prst="rect">
            <a:avLst/>
          </a:prstGeom>
          <a:solidFill>
            <a:srgbClr val="FF000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de-DE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Erledigt durch CFG-Datei!</a:t>
            </a:r>
            <a:endParaRPr lang="de-DE" sz="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0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02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0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4" grpId="0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b="1" dirty="0" err="1" smtClean="0"/>
              <a:t>Bascom</a:t>
            </a:r>
            <a:r>
              <a:rPr lang="de-DE" altLang="de-DE" b="1" dirty="0" smtClean="0"/>
              <a:t>-Befehle II</a:t>
            </a:r>
          </a:p>
        </p:txBody>
      </p:sp>
      <p:sp>
        <p:nvSpPr>
          <p:cNvPr id="10243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848600" y="6248400"/>
            <a:ext cx="381000" cy="3810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1024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381000" cy="3810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1143000" y="1854200"/>
            <a:ext cx="77060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800" b="1" dirty="0">
                <a:solidFill>
                  <a:schemeClr val="accent1"/>
                </a:solidFill>
                <a:latin typeface="Times New Roman" charset="0"/>
              </a:rPr>
              <a:t>Löschen, </a:t>
            </a:r>
            <a:r>
              <a:rPr lang="de-DE" altLang="de-DE" sz="2800" b="1" dirty="0" smtClean="0">
                <a:solidFill>
                  <a:schemeClr val="accent1"/>
                </a:solidFill>
                <a:latin typeface="Times New Roman" charset="0"/>
              </a:rPr>
              <a:t>Ausgeben </a:t>
            </a:r>
            <a:r>
              <a:rPr lang="de-DE" altLang="de-DE" sz="2800" b="1" dirty="0">
                <a:solidFill>
                  <a:schemeClr val="accent1"/>
                </a:solidFill>
                <a:latin typeface="Times New Roman" charset="0"/>
              </a:rPr>
              <a:t>und Verschieben von Zeichen</a:t>
            </a:r>
          </a:p>
        </p:txBody>
      </p:sp>
      <p:graphicFrame>
        <p:nvGraphicFramePr>
          <p:cNvPr id="51248" name="Group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506645"/>
              </p:ext>
            </p:extLst>
          </p:nvPr>
        </p:nvGraphicFramePr>
        <p:xfrm>
          <a:off x="1219200" y="2667000"/>
          <a:ext cx="7543800" cy="3382963"/>
        </p:xfrm>
        <a:graphic>
          <a:graphicData uri="http://schemas.openxmlformats.org/drawingml/2006/table">
            <a:tbl>
              <a:tblPr/>
              <a:tblGrid>
                <a:gridCol w="3771900"/>
                <a:gridCol w="3771900"/>
              </a:tblGrid>
              <a:tr h="5843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Bascom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-Befehl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Bedeutung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38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LCDisplay löschen (und initialisieren, erforderlich nach der Definition eigener Zeichen!)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Setzt Cursor nach links oben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5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Lcd &lt;Zeichenkette&gt; oder &lt;Zahl&gt;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Gibt eine Zeichenkette oder Zahl an der aktuellen Cursorposition aus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2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ShiftLcd left/right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Inhalt des Displays um eine Position verschieben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1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b="1" smtClean="0"/>
              <a:t>Bascom-Befehle III</a:t>
            </a:r>
          </a:p>
        </p:txBody>
      </p:sp>
      <p:sp>
        <p:nvSpPr>
          <p:cNvPr id="11267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848600" y="6248400"/>
            <a:ext cx="381000" cy="3810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1143000" y="1854200"/>
            <a:ext cx="127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800" b="1">
                <a:solidFill>
                  <a:schemeClr val="accent1"/>
                </a:solidFill>
                <a:latin typeface="Times New Roman" charset="0"/>
              </a:rPr>
              <a:t>Cursor</a:t>
            </a:r>
          </a:p>
        </p:txBody>
      </p:sp>
      <p:graphicFrame>
        <p:nvGraphicFramePr>
          <p:cNvPr id="55342" name="Group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365415"/>
              </p:ext>
            </p:extLst>
          </p:nvPr>
        </p:nvGraphicFramePr>
        <p:xfrm>
          <a:off x="1219200" y="2514600"/>
          <a:ext cx="7543800" cy="3199648"/>
        </p:xfrm>
        <a:graphic>
          <a:graphicData uri="http://schemas.openxmlformats.org/drawingml/2006/table">
            <a:tbl>
              <a:tblPr/>
              <a:tblGrid>
                <a:gridCol w="3771900"/>
                <a:gridCol w="3771900"/>
              </a:tblGrid>
              <a:tr h="5842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Bascom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-Befehl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Bedeutung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Cursor Off </a:t>
                      </a:r>
                      <a:r>
                        <a:rPr kumimoji="0" 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charset="0"/>
                        </a:rPr>
                        <a:t>/On/</a:t>
                      </a:r>
                      <a:r>
                        <a:rPr kumimoji="0" 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charset="0"/>
                        </a:rPr>
                        <a:t>Noblink</a:t>
                      </a:r>
                      <a:endParaRPr kumimoji="0" 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Cursor aus</a:t>
                      </a:r>
                      <a:r>
                        <a:rPr kumimoji="0" 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charset="0"/>
                        </a:rPr>
                        <a:t>-/ein-/nichtblinkend schalten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Locate</a:t>
                      </a:r>
                      <a:r>
                        <a:rPr kumimoji="0" 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y, x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Achtung: Reihenfolge!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Cursor auf Position x in Zeile y setzen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charset="0"/>
                        </a:rPr>
                        <a:t>Lowerline/Upperline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charset="0"/>
                        </a:rPr>
                        <a:t>Setzt Cursor in die untere/obere Zeile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charset="0"/>
                        </a:rPr>
                        <a:t>Home [upper/lower]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charset="0"/>
                        </a:rPr>
                        <a:t>Setzt Cursor auf die 1. Position [der oberen/unteren Zeile]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5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5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53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5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4" grpId="0"/>
    </p:bldLst>
  </p:timing>
</p:sld>
</file>

<file path=ppt/theme/theme1.xml><?xml version="1.0" encoding="utf-8"?>
<a:theme xmlns:a="http://schemas.openxmlformats.org/drawingml/2006/main" name="Vaters Krawatte">
  <a:themeElements>
    <a:clrScheme name="Vaters Krawatte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Vaters Krawatt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Vaters Krawatte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ters Krawatte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ters Krawatt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ters Krawatte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ters Krawatte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ters Krawatte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Office\Templates\Presentation Designs\Vaters Krawatte.pot</Template>
  <TotalTime>0</TotalTime>
  <Words>348</Words>
  <Application>Microsoft Office PowerPoint</Application>
  <PresentationFormat>Bildschirmpräsentation (4:3)</PresentationFormat>
  <Paragraphs>77</Paragraphs>
  <Slides>9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Vaters Krawatte</vt:lpstr>
      <vt:lpstr>LCDisplay</vt:lpstr>
      <vt:lpstr>Anschluss</vt:lpstr>
      <vt:lpstr>Aufbau der LCD-Platine</vt:lpstr>
      <vt:lpstr>Aufbau des Controllers</vt:lpstr>
      <vt:lpstr>Zeichensatz (ROM)</vt:lpstr>
      <vt:lpstr>Steuerung des Controllers</vt:lpstr>
      <vt:lpstr>Bascom-Befehle I</vt:lpstr>
      <vt:lpstr>Bascom-Befehle II</vt:lpstr>
      <vt:lpstr>Bascom-Befehle III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LCD</dc:title>
  <dc:creator>Georg Heinrichs</dc:creator>
  <cp:lastModifiedBy>Georg Heinrichs</cp:lastModifiedBy>
  <cp:revision>153</cp:revision>
  <cp:lastPrinted>1601-01-01T00:00:00Z</cp:lastPrinted>
  <dcterms:created xsi:type="dcterms:W3CDTF">2009-10-15T10:48:39Z</dcterms:created>
  <dcterms:modified xsi:type="dcterms:W3CDTF">2016-09-27T12:48:27Z</dcterms:modified>
</cp:coreProperties>
</file>