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85" r:id="rId2"/>
    <p:sldId id="287" r:id="rId3"/>
    <p:sldId id="301" r:id="rId4"/>
    <p:sldId id="288" r:id="rId5"/>
    <p:sldId id="294" r:id="rId6"/>
    <p:sldId id="291" r:id="rId7"/>
    <p:sldId id="297" r:id="rId8"/>
    <p:sldId id="296" r:id="rId9"/>
    <p:sldId id="295" r:id="rId10"/>
    <p:sldId id="303" r:id="rId11"/>
    <p:sldId id="298" r:id="rId12"/>
    <p:sldId id="299" r:id="rId13"/>
    <p:sldId id="309" r:id="rId14"/>
    <p:sldId id="286" r:id="rId15"/>
    <p:sldId id="304" r:id="rId16"/>
    <p:sldId id="302" r:id="rId17"/>
    <p:sldId id="300" r:id="rId18"/>
    <p:sldId id="289" r:id="rId19"/>
    <p:sldId id="305" r:id="rId20"/>
    <p:sldId id="306" r:id="rId21"/>
    <p:sldId id="307" r:id="rId22"/>
    <p:sldId id="308" r:id="rId23"/>
    <p:sldId id="290" r:id="rId24"/>
  </p:sldIdLst>
  <p:sldSz cx="9144000" cy="6858000" type="screen4x3"/>
  <p:notesSz cx="7102475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6" d="100"/>
          <a:sy n="106" d="100"/>
        </p:scale>
        <p:origin x="-17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r>
              <a:rPr lang="de-DE" smtClean="0"/>
              <a:t>Attiny-Projekt - Die COM-Schnittstelle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de-DE" smtClean="0"/>
              <a:t>E. Eube, G. Heinrichs, U. Ihlefeldt - 30.11.2010 V1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F80CBFB-E965-4A71-A83E-B55A6867CF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9976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r>
              <a:rPr lang="de-DE" smtClean="0"/>
              <a:t>Attiny-Projekt - Die COM-Schnittstelle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de-DE" smtClean="0"/>
              <a:t>E. Eube, G. Heinrichs, U. Ihlefeldt - 30.11.2010 V1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2A1E158-15F3-42C1-ADBE-EE0DD05DE9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11590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1E158-15F3-42C1-ADBE-EE0DD05DE9E1}" type="slidenum">
              <a:rPr lang="de-DE" smtClean="0"/>
              <a:t>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E. Eube, G. Heinrichs, U. Ihlefeldt - 30.11.2010 V1</a:t>
            </a:r>
            <a:endParaRPr lang="de-DE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Attiny-Projekt - Die COM-Schnittstelle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64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Attiny-Projekt - Die COM-Schnittstelle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E. Eube, G. Heinrichs, U. Ihlefeldt - 30.11.2010 V1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E158-15F3-42C1-ADBE-EE0DD05DE9E1}" type="slidenum">
              <a:rPr lang="de-DE" smtClean="0"/>
              <a:t>14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15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FDA0FE-D62E-4C8B-BF75-6FB117431C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9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7A4D-B4E8-465B-9177-F135DA0A03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4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124A-E5B8-4CD1-BDD0-EAB1C4D267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9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33D2F-A651-4CF3-A332-38A0877526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7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29DA5-4A56-4169-91B3-980607C607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7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1FC2-8251-4985-88C5-D5994435B7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2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471A-E95A-4799-A6BE-58641B33ED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3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1F1F-2569-4C70-B82A-F31E508DFC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32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F6458-8DFC-413A-8ED4-CCBD198EB9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2424-D40C-42B6-89CD-239240CFA9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3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CC414-2455-4266-A3EE-0B798CB26F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9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61BA-06A3-4E94-806F-3F61F68999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7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1028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1029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1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2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3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4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5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6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7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8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9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0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1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2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3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4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5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6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7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8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89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0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91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40" name="Group 1051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2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3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4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5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6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7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8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9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0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1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2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3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4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5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6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7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8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59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0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1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2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3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4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5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6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7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8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9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033" name="Rectangle 1081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" name="Line 1082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35" name="Group 1083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1084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7" name="Line 1085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8" name="Arc 1086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117 w 43195"/>
                  <a:gd name="T1" fmla="*/ 0 h 43200"/>
                  <a:gd name="T2" fmla="*/ 0 w 43195"/>
                  <a:gd name="T3" fmla="*/ 122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027" name="Rectangle 108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8" name="Rectangle 108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137" name="Rectangle 108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38" name="Rectangle 109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39" name="Rectangle 109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E7EC0C7-0E65-4E7F-890C-0C9308B646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219200"/>
          </a:xfrm>
        </p:spPr>
        <p:txBody>
          <a:bodyPr/>
          <a:lstStyle/>
          <a:p>
            <a:pPr algn="ctr" eaLnBrk="1" hangingPunct="1"/>
            <a:r>
              <a:rPr lang="de-DE" dirty="0" smtClean="0"/>
              <a:t>Arbeiten mit dem Terminal</a:t>
            </a:r>
          </a:p>
        </p:txBody>
      </p:sp>
      <p:pic>
        <p:nvPicPr>
          <p:cNvPr id="3075" name="Picture 7" descr="C:\Dokumente und Einstellungen\Georg heinrichs\Eigene Dateien\COM-Igel-Attiny-IFL\Attiny2313\Veranstaltung2\HalloWE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4" y="1752600"/>
            <a:ext cx="4386925" cy="36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C:\Dokumente und Einstellungen\Georg heinrichs\Eigene Dateien\COM-Igel-Attiny-IFL\Attiny2313\Veranstaltung2\comprotokol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67056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092">
            <a:off x="4155078" y="2020819"/>
            <a:ext cx="4305940" cy="2814340"/>
          </a:xfrm>
          <a:prstGeom prst="rect">
            <a:avLst/>
          </a:prstGeom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ASCII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1" y="1916832"/>
            <a:ext cx="3570800" cy="244827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004049" y="188484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Zeichen werden als Zahlen kodiert; diese Codes werden an den Mikrocontroller gesendet.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41738" y="4005064"/>
            <a:ext cx="3778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Empfangene Bytes werden je nach Einstellung als Zahlen oder als Zeichen gedeutet.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8" idx="1"/>
          </p:cNvCxnSpPr>
          <p:nvPr/>
        </p:nvCxnSpPr>
        <p:spPr bwMode="auto">
          <a:xfrm flipH="1">
            <a:off x="2051720" y="2669678"/>
            <a:ext cx="2952329" cy="1832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>
            <a:stCxn id="9" idx="1"/>
          </p:cNvCxnSpPr>
          <p:nvPr/>
        </p:nvCxnSpPr>
        <p:spPr bwMode="auto">
          <a:xfrm flipH="1" flipV="1">
            <a:off x="2411760" y="3717032"/>
            <a:ext cx="2629978" cy="10728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181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ASCII-Tabelle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6056535" cy="445000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76256" y="2884307"/>
            <a:ext cx="18583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</a:t>
            </a:r>
            <a:r>
              <a:rPr lang="de-DE" dirty="0" smtClean="0"/>
              <a:t>merican</a:t>
            </a:r>
          </a:p>
          <a:p>
            <a:r>
              <a:rPr lang="de-DE" b="1" dirty="0" smtClean="0"/>
              <a:t>S</a:t>
            </a:r>
            <a:r>
              <a:rPr lang="de-DE" dirty="0" smtClean="0"/>
              <a:t>tandard</a:t>
            </a:r>
          </a:p>
          <a:p>
            <a:r>
              <a:rPr lang="de-DE" b="1" dirty="0" smtClean="0"/>
              <a:t>C</a:t>
            </a:r>
            <a:r>
              <a:rPr lang="de-DE" dirty="0" smtClean="0"/>
              <a:t>ode </a:t>
            </a:r>
            <a:r>
              <a:rPr lang="de-DE" dirty="0" err="1" smtClean="0"/>
              <a:t>for</a:t>
            </a:r>
            <a:endParaRPr lang="de-DE" dirty="0" smtClean="0"/>
          </a:p>
          <a:p>
            <a:r>
              <a:rPr lang="de-DE" b="1" dirty="0" smtClean="0"/>
              <a:t>I</a:t>
            </a:r>
            <a:r>
              <a:rPr lang="de-DE" dirty="0" smtClean="0"/>
              <a:t>nformation</a:t>
            </a:r>
          </a:p>
          <a:p>
            <a:r>
              <a:rPr lang="de-DE" b="1" dirty="0" smtClean="0"/>
              <a:t>I</a:t>
            </a:r>
            <a:r>
              <a:rPr lang="de-DE" dirty="0" smtClean="0"/>
              <a:t>nterchange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78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Arbeiten mit ASCII-Codes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772816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Beispiel 1</a:t>
            </a:r>
          </a:p>
          <a:p>
            <a:endParaRPr lang="de-DE" sz="1800" dirty="0"/>
          </a:p>
          <a:p>
            <a:r>
              <a:rPr lang="de-DE" sz="1800" dirty="0" smtClean="0">
                <a:sym typeface="Wingdings" panose="05000000000000000000" pitchFamily="2" charset="2"/>
              </a:rPr>
              <a:t>„</a:t>
            </a:r>
            <a:r>
              <a:rPr lang="de-DE" sz="1800" dirty="0">
                <a:sym typeface="Wingdings" panose="05000000000000000000" pitchFamily="2" charset="2"/>
              </a:rPr>
              <a:t>Hallo“ ausgeben</a:t>
            </a:r>
          </a:p>
          <a:p>
            <a:endParaRPr lang="de-DE" sz="1800" dirty="0" smtClean="0">
              <a:sym typeface="Wingdings" panose="05000000000000000000" pitchFamily="2" charset="2"/>
            </a:endParaRPr>
          </a:p>
          <a:p>
            <a:endParaRPr lang="de-DE" sz="1800" dirty="0" smtClean="0">
              <a:sym typeface="Wingdings" panose="05000000000000000000" pitchFamily="2" charset="2"/>
            </a:endParaRPr>
          </a:p>
          <a:p>
            <a:r>
              <a:rPr lang="de-DE" sz="1800" b="1" dirty="0" smtClean="0">
                <a:sym typeface="Wingdings" panose="05000000000000000000" pitchFamily="2" charset="2"/>
              </a:rPr>
              <a:t>Beispiel 2</a:t>
            </a:r>
          </a:p>
          <a:p>
            <a:endParaRPr lang="de-DE" sz="1800" dirty="0">
              <a:sym typeface="Wingdings" panose="05000000000000000000" pitchFamily="2" charset="2"/>
            </a:endParaRPr>
          </a:p>
          <a:p>
            <a:r>
              <a:rPr lang="de-DE" sz="1800" dirty="0"/>
              <a:t>ASCII-Code </a:t>
            </a:r>
            <a:r>
              <a:rPr lang="de-DE" sz="1800" dirty="0">
                <a:sym typeface="Wingdings" panose="05000000000000000000" pitchFamily="2" charset="2"/>
              </a:rPr>
              <a:t>--- Zeichen </a:t>
            </a:r>
          </a:p>
          <a:p>
            <a:endParaRPr lang="de-DE" sz="1800" dirty="0" smtClean="0">
              <a:sym typeface="Wingdings" panose="05000000000000000000" pitchFamily="2" charset="2"/>
            </a:endParaRPr>
          </a:p>
          <a:p>
            <a:endParaRPr lang="de-DE" sz="1800" dirty="0" smtClean="0">
              <a:sym typeface="Wingdings" panose="05000000000000000000" pitchFamily="2" charset="2"/>
            </a:endParaRPr>
          </a:p>
          <a:p>
            <a:r>
              <a:rPr lang="de-DE" sz="1800" b="1" dirty="0" smtClean="0">
                <a:sym typeface="Wingdings" panose="05000000000000000000" pitchFamily="2" charset="2"/>
              </a:rPr>
              <a:t>Beispiel 3</a:t>
            </a:r>
          </a:p>
          <a:p>
            <a:endParaRPr lang="de-DE" sz="1800" dirty="0">
              <a:sym typeface="Wingdings" panose="05000000000000000000" pitchFamily="2" charset="2"/>
            </a:endParaRPr>
          </a:p>
          <a:p>
            <a:r>
              <a:rPr lang="de-DE" sz="1800" dirty="0" smtClean="0">
                <a:sym typeface="Wingdings" panose="05000000000000000000" pitchFamily="2" charset="2"/>
              </a:rPr>
              <a:t>Alphabet (A … Z) ausgeben; jeweils ein Leerzeichen zwischen den Buchstaben</a:t>
            </a: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878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Ein Blick hinter die Kulissen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21550" y="2564904"/>
            <a:ext cx="4519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Auf welche Art werden die Daten zwischen dem Terminalprogramm auf dem PC und dem Mikrocontroller ausgetauscht?</a:t>
            </a:r>
            <a:endParaRPr lang="de-DE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06" l="44297" r="100000">
                        <a14:foregroundMark x1="98984" y1="38750" x2="98984" y2="38750"/>
                        <a14:foregroundMark x1="99375" y1="41111" x2="99375" y2="4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32" y="1556789"/>
            <a:ext cx="7406568" cy="4166195"/>
          </a:xfrm>
          <a:prstGeom prst="rect">
            <a:avLst/>
          </a:prstGeom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902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Serielle Übertragung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480686" cy="302433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97152"/>
            <a:ext cx="8216022" cy="114414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203831" y="2848580"/>
            <a:ext cx="11440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Hallo</a:t>
            </a:r>
            <a:endParaRPr lang="de-DE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005765" y="5959240"/>
            <a:ext cx="48606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40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Synchronisierung!</a:t>
            </a:r>
            <a:endParaRPr lang="de-DE" sz="40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228184" y="2433082"/>
            <a:ext cx="2529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4000" b="1" cap="none" spc="0" dirty="0" smtClean="0">
                <a:ln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Protokoll</a:t>
            </a:r>
            <a:endParaRPr lang="de-DE" sz="4000" b="1" cap="none" spc="0" dirty="0">
              <a:ln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06 -0.00139 L 0.2890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Zeichenketten</a:t>
            </a:r>
          </a:p>
        </p:txBody>
      </p:sp>
      <p:pic>
        <p:nvPicPr>
          <p:cNvPr id="4" name="Picture 5" descr="C:\Dokumente und Einstellungen\Georg heinrichs\Eigene Dateien\COM-Igel-Attiny-IFL\Attiny2313\Veranstaltung2\bart-simp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50887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703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Zeichenketten-Befehle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99592" y="4388911"/>
            <a:ext cx="5272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*) Oder ein anderes Gerät</a:t>
            </a:r>
          </a:p>
          <a:p>
            <a:pPr marL="342900" indent="-342900">
              <a:buFont typeface="Arial" charset="0"/>
              <a:buChar char="•"/>
            </a:pP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Beispiele: Simpson, Dialog-Programm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306591"/>
              </p:ext>
            </p:extLst>
          </p:nvPr>
        </p:nvGraphicFramePr>
        <p:xfrm>
          <a:off x="899592" y="1700808"/>
          <a:ext cx="7632848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482453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Befehl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Bedeutung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dim</a:t>
                      </a:r>
                      <a:r>
                        <a:rPr lang="de-DE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e-DE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zk</a:t>
                      </a:r>
                      <a:r>
                        <a:rPr lang="de-DE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e-DE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</a:t>
                      </a:r>
                      <a:r>
                        <a:rPr lang="de-DE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e-DE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</a:t>
                      </a:r>
                      <a:r>
                        <a:rPr lang="de-DE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*12</a:t>
                      </a:r>
                      <a:endParaRPr lang="de-DE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Deklariert die</a:t>
                      </a:r>
                      <a:r>
                        <a:rPr lang="de-DE" baseline="0" dirty="0" smtClean="0"/>
                        <a:t> Variable </a:t>
                      </a:r>
                      <a:r>
                        <a:rPr lang="de-DE" baseline="0" dirty="0" err="1" smtClean="0"/>
                        <a:t>zk</a:t>
                      </a:r>
                      <a:r>
                        <a:rPr lang="de-DE" baseline="0" dirty="0" smtClean="0"/>
                        <a:t> für eine Zeichenkette mit maximal 12 Zeichen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</a:t>
                      </a:r>
                      <a:r>
                        <a:rPr lang="de-DE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e-DE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zk</a:t>
                      </a:r>
                      <a:r>
                        <a:rPr lang="de-DE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</a:t>
                      </a:r>
                      <a:r>
                        <a:rPr lang="de-DE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noEcho</a:t>
                      </a:r>
                      <a:r>
                        <a:rPr lang="de-DE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  <a:endParaRPr lang="de-DE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Wartet auf eine Zeichenkette vom Terminal* (abgeschlossen mit &lt;CR&gt;) und speichert sie in</a:t>
                      </a:r>
                      <a:r>
                        <a:rPr lang="de-DE" baseline="0" dirty="0" smtClean="0"/>
                        <a:t> der </a:t>
                      </a:r>
                      <a:r>
                        <a:rPr lang="de-DE" baseline="0" dirty="0" smtClean="0"/>
                        <a:t>Variablen </a:t>
                      </a:r>
                      <a:r>
                        <a:rPr lang="de-DE" baseline="0" dirty="0" err="1" smtClean="0"/>
                        <a:t>zk</a:t>
                      </a:r>
                      <a:r>
                        <a:rPr lang="de-DE" baseline="0" dirty="0" smtClean="0"/>
                        <a:t> [kein Echo]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</a:t>
                      </a:r>
                      <a:r>
                        <a:rPr lang="de-DE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e-DE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zk</a:t>
                      </a:r>
                      <a:endParaRPr lang="de-DE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Sendet die Zeichenkette </a:t>
                      </a:r>
                      <a:r>
                        <a:rPr lang="de-DE" dirty="0" err="1" smtClean="0"/>
                        <a:t>zk</a:t>
                      </a:r>
                      <a:r>
                        <a:rPr lang="de-DE" dirty="0" smtClean="0"/>
                        <a:t> an das Terminal*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514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b="1" dirty="0" smtClean="0"/>
              <a:t>Übungsaufgaben!!!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3639312" cy="3998976"/>
          </a:xfrm>
          <a:prstGeom prst="rect">
            <a:avLst/>
          </a:prstGeom>
        </p:spPr>
      </p:pic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98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b="1" smtClean="0"/>
              <a:t>Mittagspause!!!</a:t>
            </a:r>
          </a:p>
        </p:txBody>
      </p:sp>
      <p:pic>
        <p:nvPicPr>
          <p:cNvPr id="9219" name="Picture 4" descr="C:\Dokumente und Einstellungen\Georg heinrichs\Eigene Dateien\COM-Igel-Attiny-IFL\Attiny2313\Veranstaltung2\mittagspau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497513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Zeichenketten-Funktionen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47470"/>
              </p:ext>
            </p:extLst>
          </p:nvPr>
        </p:nvGraphicFramePr>
        <p:xfrm>
          <a:off x="899592" y="184482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  <a:gridCol w="463217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Funktion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Ergebnis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UCase</a:t>
                      </a:r>
                      <a:r>
                        <a:rPr lang="de-DE" dirty="0" smtClean="0"/>
                        <a:t>(</a:t>
                      </a:r>
                      <a:r>
                        <a:rPr lang="de-DE" dirty="0" err="1" smtClean="0"/>
                        <a:t>zk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Zeichenkette mit Großbuchstaben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LCase</a:t>
                      </a:r>
                      <a:r>
                        <a:rPr lang="de-DE" dirty="0" smtClean="0"/>
                        <a:t>(</a:t>
                      </a:r>
                      <a:r>
                        <a:rPr lang="de-DE" dirty="0" err="1" smtClean="0"/>
                        <a:t>zk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Zeichenkette mit Kleinbuchstaben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Len(</a:t>
                      </a:r>
                      <a:r>
                        <a:rPr lang="de-DE" dirty="0" err="1" smtClean="0"/>
                        <a:t>zk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der Zeichen von der Zeichenkette </a:t>
                      </a:r>
                      <a:r>
                        <a:rPr lang="de-DE" dirty="0" err="1" smtClean="0"/>
                        <a:t>zk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Mid(</a:t>
                      </a:r>
                      <a:r>
                        <a:rPr lang="de-DE" dirty="0" err="1" smtClean="0"/>
                        <a:t>zk</a:t>
                      </a:r>
                      <a:r>
                        <a:rPr lang="de-DE" dirty="0" smtClean="0"/>
                        <a:t>, p, 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p-</a:t>
                      </a:r>
                      <a:r>
                        <a:rPr lang="de-DE" dirty="0" err="1" smtClean="0"/>
                        <a:t>tes</a:t>
                      </a:r>
                      <a:r>
                        <a:rPr lang="de-DE" dirty="0" smtClean="0"/>
                        <a:t> Zeichen der Zeichenkette </a:t>
                      </a:r>
                      <a:r>
                        <a:rPr lang="de-DE" dirty="0" err="1" smtClean="0"/>
                        <a:t>zk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99592" y="4341003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Beispiel: zk1 = “Otto7B“</a:t>
            </a:r>
          </a:p>
          <a:p>
            <a:r>
              <a:rPr lang="de-DE" sz="1800" dirty="0" smtClean="0"/>
              <a:t>zk2 = </a:t>
            </a:r>
            <a:r>
              <a:rPr lang="de-DE" sz="1800" dirty="0" err="1" smtClean="0"/>
              <a:t>Lcase</a:t>
            </a:r>
            <a:r>
              <a:rPr lang="de-DE" sz="1800" dirty="0" smtClean="0"/>
              <a:t>(zk1)</a:t>
            </a:r>
          </a:p>
          <a:p>
            <a:r>
              <a:rPr lang="de-DE" sz="1800" dirty="0" err="1" smtClean="0"/>
              <a:t>Laenge</a:t>
            </a:r>
            <a:r>
              <a:rPr lang="de-DE" sz="1800" dirty="0" smtClean="0"/>
              <a:t> = </a:t>
            </a:r>
            <a:r>
              <a:rPr lang="de-DE" sz="1800" dirty="0" err="1" smtClean="0"/>
              <a:t>len</a:t>
            </a:r>
            <a:r>
              <a:rPr lang="de-DE" sz="1800" dirty="0" smtClean="0"/>
              <a:t>(zk1)</a:t>
            </a:r>
            <a:endParaRPr lang="de-DE" sz="18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899592" y="5601364"/>
            <a:ext cx="5196920" cy="792088"/>
            <a:chOff x="971600" y="5586102"/>
            <a:chExt cx="5196920" cy="792088"/>
          </a:xfrm>
        </p:grpSpPr>
        <p:sp>
          <p:nvSpPr>
            <p:cNvPr id="5" name="Textfeld 4"/>
            <p:cNvSpPr txBox="1"/>
            <p:nvPr/>
          </p:nvSpPr>
          <p:spPr>
            <a:xfrm>
              <a:off x="971600" y="5766576"/>
              <a:ext cx="1571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Parameter</a:t>
              </a:r>
              <a:endParaRPr lang="de-DE" dirty="0"/>
            </a:p>
          </p:txBody>
        </p:sp>
        <p:sp>
          <p:nvSpPr>
            <p:cNvPr id="6" name="Pfeil nach rechts 5"/>
            <p:cNvSpPr/>
            <p:nvPr/>
          </p:nvSpPr>
          <p:spPr bwMode="auto">
            <a:xfrm>
              <a:off x="2508432" y="5829438"/>
              <a:ext cx="372439" cy="335940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Abgerundetes Rechteck 6"/>
            <p:cNvSpPr/>
            <p:nvPr/>
          </p:nvSpPr>
          <p:spPr bwMode="auto">
            <a:xfrm>
              <a:off x="2880871" y="5586102"/>
              <a:ext cx="1553630" cy="79208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880871" y="5703713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Funktion</a:t>
              </a:r>
              <a:endParaRPr lang="de-DE" b="1" dirty="0"/>
            </a:p>
          </p:txBody>
        </p:sp>
        <p:sp>
          <p:nvSpPr>
            <p:cNvPr id="10" name="Pfeil nach rechts 9"/>
            <p:cNvSpPr/>
            <p:nvPr/>
          </p:nvSpPr>
          <p:spPr bwMode="auto">
            <a:xfrm>
              <a:off x="4448705" y="5829438"/>
              <a:ext cx="372439" cy="335940"/>
            </a:xfrm>
            <a:prstGeom prst="rightArrow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819946" y="5751313"/>
              <a:ext cx="13485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Ergebnis</a:t>
              </a:r>
              <a:endParaRPr lang="de-DE" dirty="0"/>
            </a:p>
          </p:txBody>
        </p:sp>
      </p:grp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2075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468016"/>
          </a:xfrm>
        </p:spPr>
        <p:txBody>
          <a:bodyPr/>
          <a:lstStyle/>
          <a:p>
            <a:pPr eaLnBrk="1" hangingPunct="1"/>
            <a:r>
              <a:rPr lang="de-DE" sz="4800" dirty="0" smtClean="0"/>
              <a:t>Die Aufgabe: </a:t>
            </a:r>
            <a:br>
              <a:rPr lang="de-DE" sz="4800" dirty="0" smtClean="0"/>
            </a:br>
            <a:r>
              <a:rPr lang="de-DE" sz="4800" dirty="0" smtClean="0"/>
              <a:t>Zahlen binär darstellen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3902"/>
            <a:ext cx="3380084" cy="3159744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3024336" cy="22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winkelte Verbindung 6"/>
          <p:cNvCxnSpPr/>
          <p:nvPr/>
        </p:nvCxnSpPr>
        <p:spPr bwMode="auto">
          <a:xfrm rot="10800000" flipV="1">
            <a:off x="3635896" y="2708920"/>
            <a:ext cx="1872208" cy="1656184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hteck 7"/>
          <p:cNvSpPr/>
          <p:nvPr/>
        </p:nvSpPr>
        <p:spPr>
          <a:xfrm rot="21140590">
            <a:off x="5399086" y="2336514"/>
            <a:ext cx="7802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endParaRPr lang="de-D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49" y="2890899"/>
            <a:ext cx="10858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Verkettung von Zeichenketten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3059832" y="1844824"/>
            <a:ext cx="269336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239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+</a:t>
            </a:r>
            <a:endParaRPr lang="de-DE" sz="239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53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66856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Beispiele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99592" y="2060848"/>
            <a:ext cx="5548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Beispiel 1</a:t>
            </a:r>
            <a:r>
              <a:rPr lang="de-DE" dirty="0" smtClean="0"/>
              <a:t>: Anzahl der „</a:t>
            </a:r>
            <a:r>
              <a:rPr lang="de-DE" dirty="0" err="1" smtClean="0"/>
              <a:t>e“s</a:t>
            </a:r>
            <a:r>
              <a:rPr lang="de-DE" dirty="0" smtClean="0"/>
              <a:t> bestimmen</a:t>
            </a:r>
          </a:p>
          <a:p>
            <a:endParaRPr lang="de-DE" dirty="0"/>
          </a:p>
          <a:p>
            <a:r>
              <a:rPr lang="de-DE" b="1" dirty="0" smtClean="0"/>
              <a:t>Beispiel 2</a:t>
            </a:r>
            <a:r>
              <a:rPr lang="de-DE" dirty="0" smtClean="0"/>
              <a:t>: Alle „</a:t>
            </a:r>
            <a:r>
              <a:rPr lang="de-DE" dirty="0" err="1" smtClean="0"/>
              <a:t>e“s</a:t>
            </a:r>
            <a:r>
              <a:rPr lang="de-DE" dirty="0" smtClean="0"/>
              <a:t> entfernen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84240" y="3861048"/>
            <a:ext cx="6984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Das Buchstabe-für-Buchstabe-Prinzip:</a:t>
            </a:r>
          </a:p>
          <a:p>
            <a:endParaRPr lang="de-DE" b="1" dirty="0" smtClean="0">
              <a:solidFill>
                <a:srgbClr val="00B050"/>
              </a:solidFill>
            </a:endParaRPr>
          </a:p>
          <a:p>
            <a:r>
              <a:rPr lang="de-DE" dirty="0" smtClean="0">
                <a:solidFill>
                  <a:srgbClr val="00B050"/>
                </a:solidFill>
              </a:rPr>
              <a:t>Durch eine </a:t>
            </a:r>
            <a:r>
              <a:rPr lang="de-DE" dirty="0" err="1" smtClean="0">
                <a:solidFill>
                  <a:srgbClr val="00B050"/>
                </a:solidFill>
              </a:rPr>
              <a:t>for</a:t>
            </a:r>
            <a:r>
              <a:rPr lang="de-DE" dirty="0" smtClean="0">
                <a:solidFill>
                  <a:srgbClr val="00B050"/>
                </a:solidFill>
              </a:rPr>
              <a:t>-</a:t>
            </a:r>
            <a:r>
              <a:rPr lang="de-DE" dirty="0" err="1" smtClean="0">
                <a:solidFill>
                  <a:srgbClr val="00B050"/>
                </a:solidFill>
              </a:rPr>
              <a:t>next</a:t>
            </a:r>
            <a:r>
              <a:rPr lang="de-DE" dirty="0" smtClean="0">
                <a:solidFill>
                  <a:srgbClr val="00B050"/>
                </a:solidFill>
              </a:rPr>
              <a:t>-Schleife und die </a:t>
            </a:r>
            <a:r>
              <a:rPr lang="de-DE" dirty="0" err="1" smtClean="0">
                <a:solidFill>
                  <a:srgbClr val="00B050"/>
                </a:solidFill>
              </a:rPr>
              <a:t>mid</a:t>
            </a:r>
            <a:r>
              <a:rPr lang="de-DE" dirty="0" smtClean="0">
                <a:solidFill>
                  <a:srgbClr val="00B050"/>
                </a:solidFill>
              </a:rPr>
              <a:t>-Funktion die einzelnen Zeichen der Zeichenkette nacheinander herausfischen und diese einzeln verarbeiten.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842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b="1" dirty="0" smtClean="0"/>
              <a:t>Übungsaufgaben!!!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3639312" cy="3998976"/>
          </a:xfrm>
          <a:prstGeom prst="rect">
            <a:avLst/>
          </a:prstGeom>
        </p:spPr>
      </p:pic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4532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b="1" smtClean="0"/>
              <a:t>Kaffeepause!!!</a:t>
            </a:r>
          </a:p>
        </p:txBody>
      </p:sp>
      <p:pic>
        <p:nvPicPr>
          <p:cNvPr id="10243" name="Picture 3" descr="C:\Dokumente und Einstellungen\Georg heinrichs\Eigene Dateien\COM-Igel-Attiny-IFL\Attiny2313\Veranstaltung2\kaffeetas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416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Terminal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067550" cy="401955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580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Befehle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74724" y="1709738"/>
            <a:ext cx="683763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dirty="0" smtClean="0"/>
              <a:t>Datenaustausch über COM: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/>
          </a:p>
          <a:p>
            <a:pPr eaLnBrk="1" hangingPunct="1"/>
            <a:endParaRPr lang="de-DE" b="1" dirty="0" smtClean="0"/>
          </a:p>
          <a:p>
            <a:pPr eaLnBrk="1" hangingPunct="1"/>
            <a:r>
              <a:rPr lang="de-DE" dirty="0" smtClean="0"/>
              <a:t> </a:t>
            </a:r>
            <a:endParaRPr lang="de-DE" dirty="0"/>
          </a:p>
          <a:p>
            <a:pPr eaLnBrk="1" hangingPunct="1"/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58919"/>
              </p:ext>
            </p:extLst>
          </p:nvPr>
        </p:nvGraphicFramePr>
        <p:xfrm>
          <a:off x="1115616" y="2420888"/>
          <a:ext cx="6096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Befehl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Bedeutung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Inputbin</a:t>
                      </a:r>
                      <a:r>
                        <a:rPr lang="de-DE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Wartet auf ein Byte vom Terminal und speichert den Wert in der Variablen b ab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Printbin</a:t>
                      </a:r>
                      <a:r>
                        <a:rPr lang="de-DE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</a:t>
                      </a:r>
                      <a:endParaRPr lang="de-DE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Sendet den Wert von b an das Terminal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1468016"/>
          </a:xfrm>
        </p:spPr>
        <p:txBody>
          <a:bodyPr/>
          <a:lstStyle/>
          <a:p>
            <a:pPr eaLnBrk="1" hangingPunct="1"/>
            <a:r>
              <a:rPr lang="de-DE" sz="4800" dirty="0" smtClean="0"/>
              <a:t>Die Lösung: </a:t>
            </a:r>
            <a:br>
              <a:rPr lang="de-DE" sz="4800" dirty="0" smtClean="0"/>
            </a:br>
            <a:r>
              <a:rPr lang="de-DE" sz="4800" dirty="0" smtClean="0"/>
              <a:t>Zahlen binär darstellen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5652120" y="1430904"/>
            <a:ext cx="3024336" cy="1690336"/>
            <a:chOff x="1691680" y="1843902"/>
            <a:chExt cx="6836468" cy="406752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1843902"/>
              <a:ext cx="3380084" cy="3159744"/>
            </a:xfrm>
            <a:prstGeom prst="rect">
              <a:avLst/>
            </a:prstGeom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645024"/>
              <a:ext cx="3024336" cy="226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Gewinkelte Verbindung 6"/>
            <p:cNvCxnSpPr/>
            <p:nvPr/>
          </p:nvCxnSpPr>
          <p:spPr bwMode="auto">
            <a:xfrm rot="10800000" flipV="1">
              <a:off x="3635896" y="2708920"/>
              <a:ext cx="1872208" cy="1656184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149" y="2890899"/>
              <a:ext cx="108585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feld 3"/>
          <p:cNvSpPr txBox="1"/>
          <p:nvPr/>
        </p:nvSpPr>
        <p:spPr>
          <a:xfrm>
            <a:off x="611560" y="2436372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Idee: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Terminalprogramm benutzen (Lasche </a:t>
            </a:r>
            <a:r>
              <a:rPr lang="de-DE" dirty="0"/>
              <a:t>„Terminal“ beim </a:t>
            </a:r>
            <a:r>
              <a:rPr lang="de-DE" dirty="0" err="1"/>
              <a:t>Uploader</a:t>
            </a:r>
            <a:r>
              <a:rPr lang="de-DE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Zahl eingeben und mit der Schaltfläche „Sende Zahl“ an den Mikrocontroller senden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Mikrocontroller soll Zahl empfangen und an </a:t>
            </a:r>
            <a:r>
              <a:rPr lang="de-DE" dirty="0" err="1" smtClean="0"/>
              <a:t>PortB</a:t>
            </a:r>
            <a:r>
              <a:rPr lang="de-DE" dirty="0" smtClean="0"/>
              <a:t> ausgeben</a:t>
            </a:r>
          </a:p>
        </p:txBody>
      </p:sp>
      <p:sp>
        <p:nvSpPr>
          <p:cNvPr id="5" name="Rechteck 4"/>
          <p:cNvSpPr/>
          <p:nvPr/>
        </p:nvSpPr>
        <p:spPr>
          <a:xfrm rot="20665609">
            <a:off x="2341404" y="3568015"/>
            <a:ext cx="35429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96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Do </a:t>
            </a:r>
            <a:r>
              <a:rPr lang="de-DE" sz="96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it!</a:t>
            </a:r>
            <a:endParaRPr lang="de-DE" sz="9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773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63960"/>
          </a:xfrm>
        </p:spPr>
        <p:txBody>
          <a:bodyPr/>
          <a:lstStyle/>
          <a:p>
            <a:pPr eaLnBrk="1" hangingPunct="1"/>
            <a:r>
              <a:rPr lang="de-DE" sz="4800" smtClean="0"/>
              <a:t>Noch eine </a:t>
            </a:r>
            <a:r>
              <a:rPr lang="de-DE" sz="4800" dirty="0" smtClean="0"/>
              <a:t>Aufgabe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3902"/>
            <a:ext cx="3380084" cy="3159744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3024336" cy="22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winkelte Verbindung 6"/>
          <p:cNvCxnSpPr/>
          <p:nvPr/>
        </p:nvCxnSpPr>
        <p:spPr bwMode="auto">
          <a:xfrm rot="10800000" flipV="1">
            <a:off x="3635896" y="2708920"/>
            <a:ext cx="1872208" cy="1656184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lg" len="lg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hteck 7"/>
          <p:cNvSpPr/>
          <p:nvPr/>
        </p:nvSpPr>
        <p:spPr>
          <a:xfrm rot="21140590">
            <a:off x="5399086" y="2336514"/>
            <a:ext cx="7802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de-DE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563888" y="2962109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COM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20665609">
            <a:off x="3689710" y="3894989"/>
            <a:ext cx="35429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96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Do </a:t>
            </a:r>
            <a:r>
              <a:rPr lang="de-DE" sz="96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it!</a:t>
            </a:r>
            <a:endParaRPr lang="de-DE" sz="9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27584" y="184390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Quadratzahlen von 1 bis 10 am Terminal auflisten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0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Lösung mit </a:t>
            </a:r>
            <a:r>
              <a:rPr lang="de-DE" dirty="0" err="1" smtClean="0"/>
              <a:t>for</a:t>
            </a:r>
            <a:r>
              <a:rPr lang="de-DE" dirty="0" smtClean="0"/>
              <a:t>-</a:t>
            </a:r>
            <a:r>
              <a:rPr lang="de-DE" dirty="0" err="1" smtClean="0"/>
              <a:t>next</a:t>
            </a:r>
            <a:r>
              <a:rPr lang="de-DE" dirty="0" smtClean="0"/>
              <a:t>-Schleife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319191" y="2060848"/>
            <a:ext cx="295144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endParaRPr lang="de-D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 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endParaRPr lang="de-D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= 1 </a:t>
            </a:r>
            <a:r>
              <a:rPr lang="de-DE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= </a:t>
            </a:r>
            <a:r>
              <a:rPr lang="de-DE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i*i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printbin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waitms</a:t>
            </a:r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500</a:t>
            </a:r>
          </a:p>
          <a:p>
            <a:r>
              <a:rPr lang="de-DE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i</a:t>
            </a:r>
          </a:p>
          <a:p>
            <a:r>
              <a:rPr lang="de-D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2267744" y="3573016"/>
            <a:ext cx="2002896" cy="1152128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Legende mit Pfeil nach links 4"/>
          <p:cNvSpPr/>
          <p:nvPr/>
        </p:nvSpPr>
        <p:spPr bwMode="auto">
          <a:xfrm>
            <a:off x="4706216" y="3212976"/>
            <a:ext cx="3898232" cy="1800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0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0112" y="337441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Der </a:t>
            </a:r>
            <a:r>
              <a:rPr lang="de-DE" sz="1800" b="1" dirty="0" smtClean="0"/>
              <a:t>Schleifenrumpf</a:t>
            </a:r>
            <a:r>
              <a:rPr lang="de-DE" sz="1800" dirty="0" smtClean="0"/>
              <a:t> wird 10 mal durchlaufen; dabei nimmt der </a:t>
            </a:r>
            <a:r>
              <a:rPr lang="de-DE" sz="1800" b="1" dirty="0" smtClean="0"/>
              <a:t>Schleifenindex</a:t>
            </a:r>
            <a:r>
              <a:rPr lang="de-DE" sz="1800" dirty="0" smtClean="0"/>
              <a:t> </a:t>
            </a:r>
            <a:r>
              <a:rPr lang="de-DE" sz="1800" b="1" dirty="0" smtClean="0"/>
              <a:t>i</a:t>
            </a:r>
            <a:r>
              <a:rPr lang="de-DE" sz="1800" dirty="0" smtClean="0"/>
              <a:t> nacheinander die Werte von 1 bis 10 an.</a:t>
            </a:r>
            <a:endParaRPr lang="de-DE" sz="180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908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b="1" dirty="0" smtClean="0"/>
              <a:t>Übungsaufgaben!!!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3639312" cy="39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Umgang mit Texten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53680"/>
            <a:ext cx="6382904" cy="4824536"/>
          </a:xfrm>
          <a:prstGeom prst="rect">
            <a:avLst/>
          </a:prstGeom>
        </p:spPr>
      </p:pic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11560" y="6451389"/>
            <a:ext cx="3528392" cy="324272"/>
          </a:xfrm>
        </p:spPr>
        <p:txBody>
          <a:bodyPr/>
          <a:lstStyle/>
          <a:p>
            <a:pPr>
              <a:defRPr/>
            </a:pPr>
            <a:r>
              <a:rPr lang="de-DE" sz="1200" dirty="0" smtClean="0"/>
              <a:t>E. Eube, G. Heinrichs, U. </a:t>
            </a:r>
            <a:r>
              <a:rPr lang="de-DE" sz="1200" dirty="0" err="1" smtClean="0"/>
              <a:t>Ihlefeldt</a:t>
            </a:r>
            <a:r>
              <a:rPr lang="de-DE" sz="1200" dirty="0" smtClean="0"/>
              <a:t> (V 1.0 C 2016)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3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upause">
  <a:themeElements>
    <a:clrScheme name="Blaupause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aupau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upaus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pause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pause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upause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pause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Designs\Blaupause.pot</Template>
  <TotalTime>0</TotalTime>
  <Words>801</Words>
  <Application>Microsoft Office PowerPoint</Application>
  <PresentationFormat>Bildschirmpräsentation (4:3)</PresentationFormat>
  <Paragraphs>143</Paragraphs>
  <Slides>23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Blaupause</vt:lpstr>
      <vt:lpstr>Arbeiten mit dem Terminal</vt:lpstr>
      <vt:lpstr>Die Aufgabe:  Zahlen binär darstellen</vt:lpstr>
      <vt:lpstr>Terminal</vt:lpstr>
      <vt:lpstr>Befehle</vt:lpstr>
      <vt:lpstr>Die Lösung:  Zahlen binär darstellen</vt:lpstr>
      <vt:lpstr>Noch eine Aufgabe</vt:lpstr>
      <vt:lpstr>Lösung mit for-next-Schleife</vt:lpstr>
      <vt:lpstr>Übungsaufgaben!!!</vt:lpstr>
      <vt:lpstr>Umgang mit Texten</vt:lpstr>
      <vt:lpstr>ASCII</vt:lpstr>
      <vt:lpstr>ASCII-Tabelle</vt:lpstr>
      <vt:lpstr>Arbeiten mit ASCII-Codes</vt:lpstr>
      <vt:lpstr>Ein Blick hinter die Kulissen</vt:lpstr>
      <vt:lpstr>Serielle Übertragung</vt:lpstr>
      <vt:lpstr>Zeichenketten</vt:lpstr>
      <vt:lpstr>Zeichenketten-Befehle</vt:lpstr>
      <vt:lpstr>Übungsaufgaben!!!</vt:lpstr>
      <vt:lpstr>Mittagspause!!!</vt:lpstr>
      <vt:lpstr>Zeichenketten-Funktionen</vt:lpstr>
      <vt:lpstr>Verkettung von Zeichenketten</vt:lpstr>
      <vt:lpstr>Beispiele</vt:lpstr>
      <vt:lpstr>Übungsaufgaben!!!</vt:lpstr>
      <vt:lpstr>Kaffeepause!!!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Entwicklung des Attiny-Boards</dc:title>
  <dc:creator>Georg Heinrichs</dc:creator>
  <cp:lastModifiedBy>Georg Heinrichs</cp:lastModifiedBy>
  <cp:revision>106</cp:revision>
  <cp:lastPrinted>2010-11-15T09:20:45Z</cp:lastPrinted>
  <dcterms:created xsi:type="dcterms:W3CDTF">2009-02-26T12:35:24Z</dcterms:created>
  <dcterms:modified xsi:type="dcterms:W3CDTF">2016-09-27T12:44:35Z</dcterms:modified>
</cp:coreProperties>
</file>