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313" r:id="rId2"/>
    <p:sldId id="315" r:id="rId3"/>
    <p:sldId id="316" r:id="rId4"/>
    <p:sldId id="288" r:id="rId5"/>
    <p:sldId id="319" r:id="rId6"/>
    <p:sldId id="320" r:id="rId7"/>
    <p:sldId id="318" r:id="rId8"/>
    <p:sldId id="287" r:id="rId9"/>
    <p:sldId id="289" r:id="rId10"/>
    <p:sldId id="317" r:id="rId11"/>
    <p:sldId id="321" r:id="rId12"/>
    <p:sldId id="324" r:id="rId13"/>
    <p:sldId id="325" r:id="rId14"/>
    <p:sldId id="326" r:id="rId15"/>
    <p:sldId id="327" r:id="rId16"/>
    <p:sldId id="329" r:id="rId17"/>
  </p:sldIdLst>
  <p:sldSz cx="9144000" cy="6858000" type="screen4x3"/>
  <p:notesSz cx="6867525" cy="99933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302"/>
    <a:srgbClr val="000000"/>
    <a:srgbClr val="04E82A"/>
    <a:srgbClr val="E3D801"/>
    <a:srgbClr val="FEFE68"/>
    <a:srgbClr val="FF9933"/>
    <a:srgbClr val="FF3300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 showGuides="1">
      <p:cViewPr varScale="1">
        <p:scale>
          <a:sx n="106" d="100"/>
          <a:sy n="106" d="100"/>
        </p:scale>
        <p:origin x="-17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2106" y="-10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63" cy="500063"/>
          </a:xfrm>
          <a:prstGeom prst="rect">
            <a:avLst/>
          </a:prstGeom>
        </p:spPr>
        <p:txBody>
          <a:bodyPr vert="horz" lIns="96342" tIns="48171" rIns="96342" bIns="48171" rtlCol="0"/>
          <a:lstStyle>
            <a:lvl1pPr algn="l">
              <a:defRPr sz="1300"/>
            </a:lvl1pPr>
          </a:lstStyle>
          <a:p>
            <a:pPr>
              <a:defRPr/>
            </a:pPr>
            <a:r>
              <a:rPr lang="de-DE"/>
              <a:t>Timer1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9375" y="0"/>
            <a:ext cx="2976563" cy="500063"/>
          </a:xfrm>
          <a:prstGeom prst="rect">
            <a:avLst/>
          </a:prstGeom>
        </p:spPr>
        <p:txBody>
          <a:bodyPr vert="horz" lIns="96342" tIns="48171" rIns="96342" bIns="48171" rtlCol="0"/>
          <a:lstStyle>
            <a:lvl1pPr algn="r">
              <a:defRPr sz="1300"/>
            </a:lvl1pPr>
          </a:lstStyle>
          <a:p>
            <a:pPr>
              <a:defRPr/>
            </a:pPr>
            <a:fld id="{0337C38B-7C63-4452-82F0-84471572E39D}" type="datetime1">
              <a:rPr lang="de-DE"/>
              <a:pPr>
                <a:defRPr/>
              </a:pPr>
              <a:t>11.12.2016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91663"/>
            <a:ext cx="2976563" cy="500062"/>
          </a:xfrm>
          <a:prstGeom prst="rect">
            <a:avLst/>
          </a:prstGeom>
        </p:spPr>
        <p:txBody>
          <a:bodyPr vert="horz" lIns="96342" tIns="48171" rIns="96342" bIns="4817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9375" y="9491663"/>
            <a:ext cx="2976563" cy="500062"/>
          </a:xfrm>
          <a:prstGeom prst="rect">
            <a:avLst/>
          </a:prstGeom>
        </p:spPr>
        <p:txBody>
          <a:bodyPr vert="horz" lIns="96342" tIns="48171" rIns="96342" bIns="48171" rtlCol="0" anchor="b"/>
          <a:lstStyle>
            <a:lvl1pPr algn="r">
              <a:defRPr sz="1300"/>
            </a:lvl1pPr>
          </a:lstStyle>
          <a:p>
            <a:pPr>
              <a:defRPr/>
            </a:pPr>
            <a:fld id="{9EDD62D9-831D-47F2-A53E-169ACA7E37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261244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63" cy="498475"/>
          </a:xfrm>
          <a:prstGeom prst="rect">
            <a:avLst/>
          </a:prstGeom>
        </p:spPr>
        <p:txBody>
          <a:bodyPr vert="horz" lIns="88925" tIns="44463" rIns="88925" bIns="44463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de-DE"/>
              <a:t>Timer1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9375" y="0"/>
            <a:ext cx="2976563" cy="498475"/>
          </a:xfrm>
          <a:prstGeom prst="rect">
            <a:avLst/>
          </a:prstGeom>
        </p:spPr>
        <p:txBody>
          <a:bodyPr vert="horz" lIns="88925" tIns="44463" rIns="88925" bIns="44463" rtlCol="0"/>
          <a:lstStyle>
            <a:lvl1pPr algn="r">
              <a:defRPr sz="1200"/>
            </a:lvl1pPr>
          </a:lstStyle>
          <a:p>
            <a:pPr>
              <a:defRPr/>
            </a:pPr>
            <a:fld id="{9B98B0C9-902A-4A59-B8D7-43AFD57BDBAE}" type="datetime1">
              <a:rPr lang="de-DE"/>
              <a:pPr>
                <a:defRPr/>
              </a:pPr>
              <a:t>11.12.2016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4994275" cy="3746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925" tIns="44463" rIns="88925" bIns="4446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46625"/>
            <a:ext cx="5495925" cy="4495800"/>
          </a:xfrm>
          <a:prstGeom prst="rect">
            <a:avLst/>
          </a:prstGeom>
        </p:spPr>
        <p:txBody>
          <a:bodyPr vert="horz" lIns="88925" tIns="44463" rIns="88925" bIns="44463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3250"/>
            <a:ext cx="2976563" cy="498475"/>
          </a:xfrm>
          <a:prstGeom prst="rect">
            <a:avLst/>
          </a:prstGeom>
        </p:spPr>
        <p:txBody>
          <a:bodyPr vert="horz" lIns="88925" tIns="44463" rIns="88925" bIns="4446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9375" y="9493250"/>
            <a:ext cx="2976563" cy="498475"/>
          </a:xfrm>
          <a:prstGeom prst="rect">
            <a:avLst/>
          </a:prstGeom>
        </p:spPr>
        <p:txBody>
          <a:bodyPr vert="horz" lIns="88925" tIns="44463" rIns="88925" bIns="44463" rtlCol="0" anchor="b"/>
          <a:lstStyle>
            <a:lvl1pPr algn="r">
              <a:defRPr sz="1200"/>
            </a:lvl1pPr>
          </a:lstStyle>
          <a:p>
            <a:pPr>
              <a:defRPr/>
            </a:pPr>
            <a:fld id="{614F32EF-79AA-4E80-BBBF-8489214269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567337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220" name="Kopfzeilenplatzhalt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 sz="1200" smtClean="0"/>
              <a:t>Timer1</a:t>
            </a:r>
          </a:p>
        </p:txBody>
      </p:sp>
      <p:sp>
        <p:nvSpPr>
          <p:cNvPr id="9221" name="Datumsplatzhalt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28EBF77A-F1A8-4B8A-9EFE-E23AF055F12D}" type="datetime1">
              <a:rPr lang="de-DE" altLang="de-DE" sz="1200" smtClean="0"/>
              <a:pPr eaLnBrk="1" hangingPunct="1"/>
              <a:t>11.12.2016</a:t>
            </a:fld>
            <a:endParaRPr lang="de-DE" altLang="de-DE" sz="1200" smtClean="0"/>
          </a:p>
        </p:txBody>
      </p:sp>
      <p:sp>
        <p:nvSpPr>
          <p:cNvPr id="9222" name="Fußzeilenplatzhalter 7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170C8-316C-4043-961C-12042C271A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40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D5D49-909E-4164-B98E-BA643F2067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53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D0391-8B8D-4E22-A6D7-9A01047304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97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49542-5234-4FA8-9CF0-B2B3BAD543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28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BC3F-60F0-403A-8573-090B7AB828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6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C0011-DAEF-432C-A1B4-00DBAD7498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24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0C1D1-D55C-488C-985D-0C84B9F523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46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0D8A-F847-4883-B0EA-CBC825E019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85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9564-F767-45FC-A37E-748694CBCE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84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93081-BB05-4240-9097-7D636B7869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81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8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9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9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F9CC4-C071-45C4-BF9E-F7BCEF76DC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1027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1028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1029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1" name="Line 1030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2" name="Line 1031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3" name="Line 1032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4" name="Line 1033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5" name="Line 1034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6" name="Line 1035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7" name="Line 1036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8" name="Line 1037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9" name="Line 1038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0" name="Line 1039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1" name="Line 1040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2" name="Line 1041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3" name="Line 1042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4" name="Line 1043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5" name="Line 1044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6" name="Line 1045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7" name="Line 1046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8" name="Line 1047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89" name="Line 1048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90" name="Line 1049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91" name="Line 1050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040" name="Group 1051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1052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2" name="Line 1053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3" name="Line 1054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4" name="Line 1055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5" name="Line 1056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6" name="Line 1057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7" name="Line 1058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8" name="Line 1059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9" name="Line 1060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0" name="Line 1061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1" name="Line 1062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2" name="Line 1063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3" name="Line 1064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4" name="Line 1065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5" name="Line 1066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6" name="Line 1067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7" name="Line 1068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8" name="Line 1069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59" name="Line 1070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0" name="Line 1071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1" name="Line 1072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2" name="Line 1073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3" name="Line 1074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4" name="Line 1075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5" name="Line 1076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6" name="Line 1077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7" name="Line 1078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8" name="Line 1079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69" name="Line 1080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033" name="Rectangle 1081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 smtClean="0"/>
            </a:p>
          </p:txBody>
        </p:sp>
        <p:sp>
          <p:nvSpPr>
            <p:cNvPr id="1034" name="Line 1082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35" name="Group 1083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1084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7" name="Line 1085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8" name="Arc 1086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027" name="Rectangle 108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8" name="Rectangle 1088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137" name="Rectangle 108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38" name="Rectangle 109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39" name="Rectangle 109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B99C4A7-F9FA-41CC-9FB6-4662EF7627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Grundlagen und Anwendungen</a:t>
            </a:r>
          </a:p>
        </p:txBody>
      </p:sp>
      <p:sp>
        <p:nvSpPr>
          <p:cNvPr id="2051" name="Textfeld 1"/>
          <p:cNvSpPr txBox="1">
            <a:spLocks noChangeArrowheads="1"/>
          </p:cNvSpPr>
          <p:nvPr/>
        </p:nvSpPr>
        <p:spPr bwMode="auto">
          <a:xfrm>
            <a:off x="5795963" y="6356350"/>
            <a:ext cx="294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Bilder nach www.AccuDIY.com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27584" y="1916832"/>
            <a:ext cx="772031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Grundlagen: Timer1-Modell und I/O-Register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Kleine Zeiten messen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Anwendung: Ultraschall-Entfernungsmessung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Periodische Signale erzeugen (PWM)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Anwendung: Dimmer und </a:t>
            </a:r>
            <a:r>
              <a:rPr lang="de-DE" sz="2800" dirty="0" err="1" smtClean="0"/>
              <a:t>Servo</a:t>
            </a:r>
            <a:r>
              <a:rPr lang="de-DE" sz="2800" dirty="0" smtClean="0"/>
              <a:t>-Ansteuerung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Anschluss des Ultraschallmoduls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942711"/>
            <a:ext cx="5385948" cy="437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12"/>
          <p:cNvCxnSpPr>
            <a:cxnSpLocks noChangeShapeType="1"/>
          </p:cNvCxnSpPr>
          <p:nvPr/>
        </p:nvCxnSpPr>
        <p:spPr bwMode="auto">
          <a:xfrm>
            <a:off x="3059832" y="2570717"/>
            <a:ext cx="2129408" cy="19050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 flipH="1">
            <a:off x="3131840" y="4994088"/>
            <a:ext cx="2115620" cy="883184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 bwMode="auto">
          <a:xfrm flipH="1" flipV="1">
            <a:off x="1331640" y="4564366"/>
            <a:ext cx="3857602" cy="268289"/>
          </a:xfrm>
          <a:prstGeom prst="lin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auto">
          <a:xfrm flipH="1" flipV="1">
            <a:off x="1331640" y="4398056"/>
            <a:ext cx="3857602" cy="26156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7169" name="Gruppieren 7168"/>
          <p:cNvGrpSpPr/>
          <p:nvPr/>
        </p:nvGrpSpPr>
        <p:grpSpPr>
          <a:xfrm>
            <a:off x="5693055" y="4016376"/>
            <a:ext cx="896938" cy="1500856"/>
            <a:chOff x="5693055" y="4016376"/>
            <a:chExt cx="896938" cy="1500856"/>
          </a:xfrm>
        </p:grpSpPr>
        <p:grpSp>
          <p:nvGrpSpPr>
            <p:cNvPr id="7" name="Gruppieren 6"/>
            <p:cNvGrpSpPr>
              <a:grpSpLocks/>
            </p:cNvGrpSpPr>
            <p:nvPr/>
          </p:nvGrpSpPr>
          <p:grpSpPr bwMode="auto">
            <a:xfrm>
              <a:off x="5693055" y="4016376"/>
              <a:ext cx="896938" cy="1500856"/>
              <a:chOff x="5189240" y="2700156"/>
              <a:chExt cx="1436712" cy="2141047"/>
            </a:xfrm>
          </p:grpSpPr>
          <p:sp>
            <p:nvSpPr>
              <p:cNvPr id="8" name="Rechteck 3"/>
              <p:cNvSpPr>
                <a:spLocks noChangeArrowheads="1"/>
              </p:cNvSpPr>
              <p:nvPr/>
            </p:nvSpPr>
            <p:spPr bwMode="auto">
              <a:xfrm>
                <a:off x="5545832" y="2700156"/>
                <a:ext cx="1080120" cy="2141047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110000"/>
                  <a:buFont typeface="Wingdings" pitchFamily="2" charset="2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itchFamily="2" charset="2"/>
                  <a:buChar char="w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/>
              </a:p>
            </p:txBody>
          </p:sp>
          <p:sp>
            <p:nvSpPr>
              <p:cNvPr id="9" name="Rechteck 8"/>
              <p:cNvSpPr/>
              <p:nvPr/>
            </p:nvSpPr>
            <p:spPr bwMode="auto">
              <a:xfrm>
                <a:off x="5189240" y="3359600"/>
                <a:ext cx="361085" cy="12229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" name="Rechteck 9"/>
              <p:cNvSpPr/>
              <p:nvPr/>
            </p:nvSpPr>
            <p:spPr bwMode="auto">
              <a:xfrm>
                <a:off x="5189240" y="3617770"/>
                <a:ext cx="361085" cy="12229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1" name="Rechteck 10"/>
              <p:cNvSpPr/>
              <p:nvPr/>
            </p:nvSpPr>
            <p:spPr bwMode="auto">
              <a:xfrm>
                <a:off x="5189240" y="3864617"/>
                <a:ext cx="361085" cy="12229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2" name="Rechteck 11"/>
              <p:cNvSpPr/>
              <p:nvPr/>
            </p:nvSpPr>
            <p:spPr bwMode="auto">
              <a:xfrm>
                <a:off x="5189240" y="4088817"/>
                <a:ext cx="361085" cy="12455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5" name="Ellipse 4"/>
            <p:cNvSpPr/>
            <p:nvPr/>
          </p:nvSpPr>
          <p:spPr bwMode="auto">
            <a:xfrm>
              <a:off x="6034515" y="4127729"/>
              <a:ext cx="436637" cy="43663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6034515" y="4989816"/>
              <a:ext cx="436637" cy="43663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6804248" y="4346047"/>
            <a:ext cx="1931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B050"/>
                </a:solidFill>
              </a:rPr>
              <a:t>Trig</a:t>
            </a:r>
            <a:r>
              <a:rPr lang="de-DE" b="1" dirty="0" smtClean="0">
                <a:solidFill>
                  <a:srgbClr val="00B050"/>
                </a:solidFill>
              </a:rPr>
              <a:t>  </a:t>
            </a:r>
            <a:r>
              <a:rPr lang="de-DE" b="1" dirty="0" smtClean="0">
                <a:solidFill>
                  <a:srgbClr val="00B050"/>
                </a:solidFill>
                <a:sym typeface="Symbol"/>
              </a:rPr>
              <a:t></a:t>
            </a:r>
            <a:r>
              <a:rPr lang="de-DE" b="1" dirty="0" smtClean="0">
                <a:solidFill>
                  <a:srgbClr val="00B050"/>
                </a:solidFill>
              </a:rPr>
              <a:t> D.4</a:t>
            </a: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Echo 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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 D.5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168" name="Textfeld 7167"/>
          <p:cNvSpPr txBox="1"/>
          <p:nvPr/>
        </p:nvSpPr>
        <p:spPr>
          <a:xfrm>
            <a:off x="4986863" y="1700808"/>
            <a:ext cx="3141408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D.5 ist normalerweise ein Ausgang.</a:t>
            </a:r>
          </a:p>
          <a:p>
            <a:r>
              <a:rPr lang="de-DE" dirty="0" smtClean="0"/>
              <a:t>Mit </a:t>
            </a:r>
            <a:r>
              <a:rPr lang="de-DE" b="1" dirty="0" smtClean="0">
                <a:solidFill>
                  <a:srgbClr val="FF0000"/>
                </a:solidFill>
              </a:rPr>
              <a:t>DDRD.5 = 0 </a:t>
            </a:r>
            <a:r>
              <a:rPr lang="de-DE" dirty="0" smtClean="0"/>
              <a:t>wird er zum Eingang!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09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1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Signalerzeugung (PWM)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0310"/>
            <a:ext cx="1680187" cy="10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5703739" cy="2222150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76621"/>
              </p:ext>
            </p:extLst>
          </p:nvPr>
        </p:nvGraphicFramePr>
        <p:xfrm>
          <a:off x="1115616" y="4509120"/>
          <a:ext cx="3600400" cy="1478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2160240"/>
              </a:tblGrid>
              <a:tr h="400003">
                <a:tc>
                  <a:txBody>
                    <a:bodyPr/>
                    <a:lstStyle/>
                    <a:p>
                      <a:r>
                        <a:rPr lang="de-DE" dirty="0" smtClean="0"/>
                        <a:t>Pulsweite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LED</a:t>
                      </a:r>
                      <a:endParaRPr lang="de-DE" dirty="0"/>
                    </a:p>
                  </a:txBody>
                  <a:tcPr/>
                </a:tc>
              </a:tr>
              <a:tr h="672853">
                <a:tc>
                  <a:txBody>
                    <a:bodyPr/>
                    <a:lstStyle/>
                    <a:p>
                      <a:r>
                        <a:rPr lang="de-DE" dirty="0" smtClean="0"/>
                        <a:t>klein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Leuchtet schwach</a:t>
                      </a:r>
                      <a:endParaRPr lang="de-DE" dirty="0"/>
                    </a:p>
                  </a:txBody>
                  <a:tcPr/>
                </a:tc>
              </a:tr>
              <a:tr h="405559">
                <a:tc>
                  <a:txBody>
                    <a:bodyPr/>
                    <a:lstStyle/>
                    <a:p>
                      <a:r>
                        <a:rPr lang="de-DE" dirty="0" smtClean="0"/>
                        <a:t>groß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Leuchtet hell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Pfeil nach rechts 5"/>
          <p:cNvSpPr/>
          <p:nvPr/>
        </p:nvSpPr>
        <p:spPr bwMode="auto">
          <a:xfrm>
            <a:off x="6603331" y="2636912"/>
            <a:ext cx="632965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72332" y="255009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EE1302"/>
                </a:solidFill>
              </a:rPr>
              <a:t>LED</a:t>
            </a:r>
            <a:endParaRPr lang="de-DE" b="1" dirty="0">
              <a:solidFill>
                <a:srgbClr val="EE130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19595" y="4509120"/>
            <a:ext cx="2225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P</a:t>
            </a:r>
            <a:r>
              <a:rPr lang="de-DE" sz="3200" dirty="0" smtClean="0"/>
              <a:t>uls-</a:t>
            </a:r>
          </a:p>
          <a:p>
            <a:r>
              <a:rPr lang="de-DE" sz="3200" b="1" dirty="0" smtClean="0"/>
              <a:t>W</a:t>
            </a:r>
            <a:r>
              <a:rPr lang="de-DE" sz="3200" dirty="0" smtClean="0"/>
              <a:t>eiten-</a:t>
            </a:r>
          </a:p>
          <a:p>
            <a:r>
              <a:rPr lang="de-DE" sz="3200" b="1" dirty="0" smtClean="0"/>
              <a:t>M</a:t>
            </a:r>
            <a:r>
              <a:rPr lang="de-DE" sz="3200" dirty="0" smtClean="0"/>
              <a:t>odulation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5621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Signalerzeugung (PWM)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0310"/>
            <a:ext cx="1680187" cy="10081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6660232" cy="435223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04048" y="2708727"/>
            <a:ext cx="3816424" cy="3416320"/>
          </a:xfrm>
          <a:prstGeom prst="rect">
            <a:avLst/>
          </a:prstGeom>
          <a:solidFill>
            <a:schemeClr val="accent1"/>
          </a:solidFill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/>
              <a:t>Mit den „Vergleichswerten“ compare1a und compare1b können wir die Pulslänge (Pulsweite) und die Periodenlänge festlegen. Einmal eingestellt wird dieses Signal ununterbrochen vom Timer1 ausgesendet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34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Signalerzeugung (PWM)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3014"/>
            <a:ext cx="1680187" cy="10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564904"/>
            <a:ext cx="3855198" cy="86409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3608" y="1991507"/>
            <a:ext cx="5402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Mode 15 einstellen (mit </a:t>
            </a:r>
            <a:r>
              <a:rPr lang="de-DE" dirty="0" err="1" smtClean="0"/>
              <a:t>prescale</a:t>
            </a:r>
            <a:r>
              <a:rPr lang="de-DE" dirty="0" smtClean="0"/>
              <a:t> = </a:t>
            </a:r>
            <a:r>
              <a:rPr lang="de-DE" b="1" dirty="0" smtClean="0">
                <a:solidFill>
                  <a:srgbClr val="EE1302"/>
                </a:solidFill>
              </a:rPr>
              <a:t>8</a:t>
            </a:r>
            <a:r>
              <a:rPr lang="de-DE" dirty="0" smtClean="0"/>
              <a:t>):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043608" y="3861048"/>
            <a:ext cx="380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Vergleichswerte einstellen: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9" y="4581128"/>
            <a:ext cx="3648405" cy="86409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059943" y="4589839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10000 ∙ </a:t>
            </a:r>
            <a:r>
              <a:rPr lang="de-DE" sz="2000" b="1" dirty="0" smtClean="0">
                <a:solidFill>
                  <a:srgbClr val="EE1302"/>
                </a:solidFill>
              </a:rPr>
              <a:t>8</a:t>
            </a:r>
            <a:r>
              <a:rPr lang="de-DE" sz="2000" dirty="0" smtClean="0"/>
              <a:t> ∙ 0,25 </a:t>
            </a:r>
            <a:r>
              <a:rPr lang="de-DE" sz="2000" dirty="0" err="1" smtClean="0"/>
              <a:t>us</a:t>
            </a:r>
            <a:r>
              <a:rPr lang="de-DE" sz="2000" dirty="0" smtClean="0"/>
              <a:t> = 20 </a:t>
            </a:r>
            <a:r>
              <a:rPr lang="de-DE" sz="2000" dirty="0" err="1" smtClean="0"/>
              <a:t>ms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5088579" y="4941168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750 ∙ </a:t>
            </a:r>
            <a:r>
              <a:rPr lang="de-DE" sz="2000" b="1" dirty="0" smtClean="0">
                <a:solidFill>
                  <a:srgbClr val="EE1302"/>
                </a:solidFill>
              </a:rPr>
              <a:t>8</a:t>
            </a:r>
            <a:r>
              <a:rPr lang="de-DE" sz="2000" dirty="0" smtClean="0"/>
              <a:t> ∙ 0,25 </a:t>
            </a:r>
            <a:r>
              <a:rPr lang="de-DE" sz="2000" dirty="0" err="1" smtClean="0"/>
              <a:t>us</a:t>
            </a:r>
            <a:r>
              <a:rPr lang="de-DE" sz="2000" dirty="0" smtClean="0"/>
              <a:t> = 1,5 </a:t>
            </a:r>
            <a:r>
              <a:rPr lang="de-DE" sz="2000" dirty="0" err="1" smtClean="0"/>
              <a:t>ms</a:t>
            </a:r>
            <a:endParaRPr lang="de-DE" sz="20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9" y="1741894"/>
            <a:ext cx="7372350" cy="44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Dimmer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84920"/>
            <a:ext cx="1680187" cy="1008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3608" y="2132856"/>
            <a:ext cx="7368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Ziel: LED – Helligkeit über Terminal in 10 Stufen steuern; </a:t>
            </a:r>
            <a:r>
              <a:rPr lang="de-DE" dirty="0" smtClean="0"/>
              <a:t>Periodenlänge </a:t>
            </a:r>
            <a:r>
              <a:rPr lang="de-DE" dirty="0" smtClean="0"/>
              <a:t>von 20 </a:t>
            </a:r>
            <a:r>
              <a:rPr lang="de-DE" dirty="0" err="1" smtClean="0"/>
              <a:t>ms</a:t>
            </a:r>
            <a:r>
              <a:rPr lang="de-DE" dirty="0" smtClean="0"/>
              <a:t> festhalten</a:t>
            </a:r>
          </a:p>
          <a:p>
            <a:endParaRPr lang="de-DE" dirty="0"/>
          </a:p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10 </a:t>
            </a:r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Stufen per Taster Ta0, nach höchster Stufe wieder aus</a:t>
            </a:r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… (s. AB, </a:t>
            </a:r>
            <a:r>
              <a:rPr lang="de-DE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Aufg</a:t>
            </a:r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2)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34472" y="5042777"/>
            <a:ext cx="337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Signal ggf. nachmessen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0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err="1" smtClean="0"/>
              <a:t>Servo</a:t>
            </a:r>
            <a:r>
              <a:rPr lang="de-DE" altLang="de-DE" sz="3200" dirty="0" smtClean="0"/>
              <a:t> ansteuern (Grundlagen)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310"/>
            <a:ext cx="1680187" cy="1008112"/>
          </a:xfrm>
          <a:prstGeom prst="rect">
            <a:avLst/>
          </a:prstGeom>
        </p:spPr>
      </p:pic>
      <p:pic>
        <p:nvPicPr>
          <p:cNvPr id="3" name="servo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2132856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err="1" smtClean="0"/>
              <a:t>Servo</a:t>
            </a:r>
            <a:r>
              <a:rPr lang="de-DE" altLang="de-DE" sz="3200" dirty="0" smtClean="0"/>
              <a:t> ansteuern (</a:t>
            </a:r>
            <a:r>
              <a:rPr lang="de-DE" altLang="de-DE" sz="3200" dirty="0" err="1" smtClean="0"/>
              <a:t>Choreo</a:t>
            </a:r>
            <a:r>
              <a:rPr lang="de-DE" altLang="de-DE" sz="3200" dirty="0" smtClean="0"/>
              <a:t>-Projekt)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310"/>
            <a:ext cx="1680187" cy="10081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652120" y="548680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AB!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6" name="Servo_choreo_9diff_p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448" y="1988840"/>
            <a:ext cx="6947495" cy="39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2800" dirty="0" smtClean="0"/>
              <a:t>Abkürzung für Timer1/Counter1</a:t>
            </a:r>
            <a:endParaRPr lang="de-DE" altLang="de-DE" sz="1800" dirty="0" smtClean="0"/>
          </a:p>
        </p:txBody>
      </p:sp>
      <p:pic>
        <p:nvPicPr>
          <p:cNvPr id="307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299561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4140200" y="1916832"/>
            <a:ext cx="446424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Bei jedem Zählsignal </a:t>
            </a:r>
            <a:r>
              <a:rPr lang="de-DE" altLang="de-DE" sz="2400" dirty="0" smtClean="0"/>
              <a:t>geht </a:t>
            </a:r>
            <a:r>
              <a:rPr lang="de-DE" altLang="de-DE" sz="2400" dirty="0"/>
              <a:t>der Zeiger um 1 Position weiter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Beim 65536ten Zählsignal steht er wieder auf 0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Zählerstand steht in der BASCOM-Variablen Timer1 (Typ </a:t>
            </a:r>
            <a:r>
              <a:rPr lang="de-DE" altLang="de-DE" sz="2400" dirty="0" err="1"/>
              <a:t>word</a:t>
            </a:r>
            <a:r>
              <a:rPr lang="de-DE" altLang="de-DE" sz="24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Nullsetzen </a:t>
            </a:r>
            <a:r>
              <a:rPr lang="de-DE" altLang="de-DE" sz="2400" dirty="0" smtClean="0"/>
              <a:t>mit dem Befehl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de-DE" altLang="de-DE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Timer1 </a:t>
            </a:r>
            <a:r>
              <a:rPr lang="de-DE" altLang="de-DE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2800" dirty="0" smtClean="0"/>
              <a:t>Unterteiler</a:t>
            </a:r>
            <a:endParaRPr lang="de-DE" altLang="de-DE" sz="1800" dirty="0" smtClean="0"/>
          </a:p>
        </p:txBody>
      </p:sp>
      <p:pic>
        <p:nvPicPr>
          <p:cNvPr id="4099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299561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feld 5"/>
          <p:cNvSpPr txBox="1">
            <a:spLocks noChangeArrowheads="1"/>
          </p:cNvSpPr>
          <p:nvPr/>
        </p:nvSpPr>
        <p:spPr bwMode="auto">
          <a:xfrm>
            <a:off x="4110038" y="4005263"/>
            <a:ext cx="43497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/>
              <a:t>Bei 8-facher Unterteilung erfolgt jede 2 </a:t>
            </a:r>
            <a:r>
              <a:rPr lang="el-GR" altLang="de-DE" sz="2400">
                <a:latin typeface="Trebuchet MS" pitchFamily="34" charset="0"/>
              </a:rPr>
              <a:t>μ</a:t>
            </a:r>
            <a:r>
              <a:rPr lang="de-DE" altLang="de-DE" sz="2400">
                <a:latin typeface="Trebuchet MS" pitchFamily="34" charset="0"/>
              </a:rPr>
              <a:t>s ein </a:t>
            </a:r>
            <a:r>
              <a:rPr lang="de-DE" altLang="de-DE" sz="2400" b="1">
                <a:solidFill>
                  <a:srgbClr val="04E82A"/>
                </a:solidFill>
                <a:latin typeface="Trebuchet MS" pitchFamily="34" charset="0"/>
              </a:rPr>
              <a:t>Zählsignal</a:t>
            </a:r>
            <a:r>
              <a:rPr lang="de-DE" altLang="de-DE" sz="2400">
                <a:latin typeface="Trebuchet MS" pitchFamily="34" charset="0"/>
              </a:rPr>
              <a:t> (</a:t>
            </a:r>
            <a:r>
              <a:rPr lang="de-DE" altLang="de-DE" sz="2400" b="1" i="1">
                <a:latin typeface="Trebuchet MS" pitchFamily="34" charset="0"/>
              </a:rPr>
              <a:t>Count</a:t>
            </a:r>
            <a:r>
              <a:rPr lang="de-DE" altLang="de-DE" sz="2400">
                <a:latin typeface="Trebuchet MS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/>
              <a:t>Bei 256-facher Unterteilung erfolgt jede ??? </a:t>
            </a:r>
            <a:r>
              <a:rPr lang="el-GR" altLang="de-DE" sz="2400">
                <a:latin typeface="Trebuchet MS" pitchFamily="34" charset="0"/>
              </a:rPr>
              <a:t>μ</a:t>
            </a:r>
            <a:r>
              <a:rPr lang="de-DE" altLang="de-DE" sz="2400">
                <a:latin typeface="Trebuchet MS" pitchFamily="34" charset="0"/>
              </a:rPr>
              <a:t>s ein Zählsignal</a:t>
            </a:r>
            <a:endParaRPr lang="de-DE" altLang="de-DE" sz="2400"/>
          </a:p>
        </p:txBody>
      </p:sp>
      <p:sp>
        <p:nvSpPr>
          <p:cNvPr id="4101" name="Ellipse 2"/>
          <p:cNvSpPr>
            <a:spLocks noChangeArrowheads="1"/>
          </p:cNvSpPr>
          <p:nvPr/>
        </p:nvSpPr>
        <p:spPr bwMode="auto">
          <a:xfrm>
            <a:off x="6372225" y="1989138"/>
            <a:ext cx="2016125" cy="8636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4" name="Rechteck 3"/>
          <p:cNvSpPr/>
          <p:nvPr/>
        </p:nvSpPr>
        <p:spPr bwMode="auto">
          <a:xfrm>
            <a:off x="4110038" y="2003425"/>
            <a:ext cx="1827212" cy="863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cxnSp>
        <p:nvCxnSpPr>
          <p:cNvPr id="4103" name="Gerade Verbindung mit Pfeil 7"/>
          <p:cNvCxnSpPr>
            <a:cxnSpLocks noChangeShapeType="1"/>
            <a:stCxn id="4101" idx="2"/>
            <a:endCxn id="4" idx="3"/>
          </p:cNvCxnSpPr>
          <p:nvPr/>
        </p:nvCxnSpPr>
        <p:spPr bwMode="auto">
          <a:xfrm flipH="1">
            <a:off x="5937250" y="2420938"/>
            <a:ext cx="434975" cy="142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4" name="Gerade Verbindung mit Pfeil 9"/>
          <p:cNvCxnSpPr>
            <a:cxnSpLocks noChangeShapeType="1"/>
            <a:stCxn id="4" idx="1"/>
          </p:cNvCxnSpPr>
          <p:nvPr/>
        </p:nvCxnSpPr>
        <p:spPr bwMode="auto">
          <a:xfrm flipH="1">
            <a:off x="3276600" y="2435225"/>
            <a:ext cx="833438" cy="649288"/>
          </a:xfrm>
          <a:prstGeom prst="straightConnector1">
            <a:avLst/>
          </a:prstGeom>
          <a:noFill/>
          <a:ln w="25400" algn="ctr">
            <a:solidFill>
              <a:srgbClr val="04E82A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5" name="Textfeld 10"/>
          <p:cNvSpPr txBox="1">
            <a:spLocks noChangeArrowheads="1"/>
          </p:cNvSpPr>
          <p:nvPr/>
        </p:nvSpPr>
        <p:spPr bwMode="auto">
          <a:xfrm>
            <a:off x="6788150" y="2205038"/>
            <a:ext cx="118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de-DE" sz="2400">
                <a:latin typeface="Trebuchet MS" pitchFamily="34" charset="0"/>
              </a:rPr>
              <a:t>μ</a:t>
            </a:r>
            <a:r>
              <a:rPr lang="de-DE" altLang="de-DE" sz="2400"/>
              <a:t>C-Takt</a:t>
            </a:r>
          </a:p>
        </p:txBody>
      </p:sp>
      <p:sp>
        <p:nvSpPr>
          <p:cNvPr id="4106" name="Textfeld 12"/>
          <p:cNvSpPr txBox="1">
            <a:spLocks noChangeArrowheads="1"/>
          </p:cNvSpPr>
          <p:nvPr/>
        </p:nvSpPr>
        <p:spPr bwMode="auto">
          <a:xfrm>
            <a:off x="6660232" y="2955925"/>
            <a:ext cx="23042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i="1" dirty="0"/>
              <a:t>4 MHz, d. h.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i="1" dirty="0"/>
              <a:t>j</a:t>
            </a:r>
            <a:r>
              <a:rPr lang="de-DE" altLang="de-DE" sz="1800" i="1" dirty="0" smtClean="0"/>
              <a:t>ede </a:t>
            </a:r>
            <a:r>
              <a:rPr lang="de-DE" altLang="de-DE" sz="1800" i="1" dirty="0"/>
              <a:t>0,25 </a:t>
            </a:r>
            <a:r>
              <a:rPr lang="el-GR" altLang="de-DE" sz="1800" i="1" dirty="0">
                <a:latin typeface="Trebuchet MS" pitchFamily="34" charset="0"/>
              </a:rPr>
              <a:t>μ</a:t>
            </a:r>
            <a:r>
              <a:rPr lang="de-DE" altLang="de-DE" sz="1800" i="1" dirty="0">
                <a:latin typeface="Trebuchet MS" pitchFamily="34" charset="0"/>
              </a:rPr>
              <a:t>s </a:t>
            </a:r>
            <a:r>
              <a:rPr lang="de-DE" altLang="de-DE" sz="1800" i="1" dirty="0" smtClean="0">
                <a:latin typeface="Trebuchet MS" pitchFamily="34" charset="0"/>
              </a:rPr>
              <a:t>erfolgt ein Signal</a:t>
            </a:r>
            <a:endParaRPr lang="de-DE" altLang="de-DE" sz="1800" i="1" dirty="0"/>
          </a:p>
        </p:txBody>
      </p:sp>
      <p:sp>
        <p:nvSpPr>
          <p:cNvPr id="4107" name="Textfeld 14"/>
          <p:cNvSpPr txBox="1">
            <a:spLocks noChangeArrowheads="1"/>
          </p:cNvSpPr>
          <p:nvPr/>
        </p:nvSpPr>
        <p:spPr bwMode="auto">
          <a:xfrm>
            <a:off x="4217988" y="2036763"/>
            <a:ext cx="1647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/>
              <a:t>Unterteiler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/>
              <a:t>(</a:t>
            </a:r>
            <a:r>
              <a:rPr lang="de-DE" altLang="de-DE" sz="2400" i="1"/>
              <a:t>Prescaler</a:t>
            </a:r>
            <a:r>
              <a:rPr lang="de-DE" altLang="de-DE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Messen kleiner Zeiten mit Timer1</a:t>
            </a:r>
          </a:p>
        </p:txBody>
      </p:sp>
      <p:sp>
        <p:nvSpPr>
          <p:cNvPr id="5123" name="Textfeld 2"/>
          <p:cNvSpPr txBox="1">
            <a:spLocks noChangeArrowheads="1"/>
          </p:cNvSpPr>
          <p:nvPr/>
        </p:nvSpPr>
        <p:spPr bwMode="auto">
          <a:xfrm>
            <a:off x="768350" y="1628775"/>
            <a:ext cx="83756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/>
              <a:t>Der Timer1 ist ein </a:t>
            </a:r>
            <a:r>
              <a:rPr lang="de-DE" altLang="de-DE" sz="2400" dirty="0" smtClean="0"/>
              <a:t>16-Bit-Zähler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 smtClean="0"/>
              <a:t>Timer1 </a:t>
            </a:r>
            <a:r>
              <a:rPr lang="de-DE" altLang="de-DE" sz="2400" dirty="0"/>
              <a:t>starten mit </a:t>
            </a:r>
            <a:r>
              <a:rPr lang="de-DE" altLang="de-DE" sz="2400" dirty="0">
                <a:solidFill>
                  <a:srgbClr val="FF0000"/>
                </a:solidFill>
              </a:rPr>
              <a:t>Tccr1b = </a:t>
            </a:r>
            <a:r>
              <a:rPr lang="de-DE" altLang="de-DE" sz="2400" dirty="0" smtClean="0">
                <a:solidFill>
                  <a:srgbClr val="FF0000"/>
                </a:solidFill>
              </a:rPr>
              <a:t>... (s. u.)</a:t>
            </a:r>
            <a:endParaRPr lang="de-DE" altLang="de-DE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/>
              <a:t>Timer1 stoppen mit </a:t>
            </a:r>
            <a:r>
              <a:rPr lang="de-DE" altLang="de-DE" sz="2400" dirty="0">
                <a:solidFill>
                  <a:srgbClr val="FF0000"/>
                </a:solidFill>
              </a:rPr>
              <a:t>Tccr1b = 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/>
              <a:t>Zählerstand des </a:t>
            </a:r>
            <a:r>
              <a:rPr lang="de-DE" altLang="de-DE" sz="2400" dirty="0" err="1"/>
              <a:t>Timers</a:t>
            </a:r>
            <a:r>
              <a:rPr lang="de-DE" altLang="de-DE" sz="2400" dirty="0"/>
              <a:t> ist in der BASCOM-Variablen </a:t>
            </a:r>
            <a:r>
              <a:rPr lang="de-DE" altLang="de-DE" sz="2400" dirty="0" smtClean="0">
                <a:solidFill>
                  <a:srgbClr val="FF0000"/>
                </a:solidFill>
              </a:rPr>
              <a:t>Timer1;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 smtClean="0"/>
              <a:t>diese hat den Typ Word (16-Bit-Zahl).</a:t>
            </a:r>
            <a:endParaRPr lang="de-DE" altLang="de-DE" sz="24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595095"/>
              </p:ext>
            </p:extLst>
          </p:nvPr>
        </p:nvGraphicFramePr>
        <p:xfrm>
          <a:off x="899592" y="3861048"/>
          <a:ext cx="5544095" cy="2560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408"/>
                <a:gridCol w="2683915"/>
                <a:gridCol w="1614772"/>
              </a:tblGrid>
              <a:tr h="318974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Tccr1b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Aktion u. Unterteiler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Zeit/Count</a:t>
                      </a:r>
                      <a:endParaRPr lang="de-DE" sz="1800" dirty="0"/>
                    </a:p>
                  </a:txBody>
                  <a:tcPr marT="45726" marB="45726"/>
                </a:tc>
              </a:tr>
              <a:tr h="318974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0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Timer1 stoppen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26" marB="45726"/>
                </a:tc>
              </a:tr>
              <a:tr h="318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Timer1 starten; *1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0,25 </a:t>
                      </a:r>
                      <a:r>
                        <a:rPr lang="de-DE" sz="1800" dirty="0" err="1" smtClean="0"/>
                        <a:t>us</a:t>
                      </a:r>
                      <a:endParaRPr lang="de-DE" sz="1800" dirty="0" smtClean="0"/>
                    </a:p>
                  </a:txBody>
                  <a:tcPr marT="45726" marB="45726"/>
                </a:tc>
              </a:tr>
              <a:tr h="318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2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Timer1 starten; *8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2,0 </a:t>
                      </a:r>
                      <a:r>
                        <a:rPr lang="de-DE" sz="1800" dirty="0" err="1" smtClean="0"/>
                        <a:t>us</a:t>
                      </a:r>
                      <a:endParaRPr lang="de-DE" sz="1800" dirty="0"/>
                    </a:p>
                  </a:txBody>
                  <a:tcPr marT="45726" marB="45726"/>
                </a:tc>
              </a:tr>
              <a:tr h="318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3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Timer1 starten; *64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16,0 </a:t>
                      </a:r>
                      <a:r>
                        <a:rPr lang="de-DE" sz="1800" dirty="0" err="1" smtClean="0"/>
                        <a:t>us</a:t>
                      </a:r>
                      <a:endParaRPr lang="de-DE" sz="1800" dirty="0"/>
                    </a:p>
                  </a:txBody>
                  <a:tcPr marT="45726" marB="45726"/>
                </a:tc>
              </a:tr>
              <a:tr h="318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4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Timer1 starten; *256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64,0 </a:t>
                      </a:r>
                      <a:r>
                        <a:rPr lang="de-DE" sz="1800" dirty="0" err="1" smtClean="0"/>
                        <a:t>us</a:t>
                      </a:r>
                      <a:endParaRPr lang="de-DE" sz="1800" dirty="0"/>
                    </a:p>
                  </a:txBody>
                  <a:tcPr marT="45726" marB="45726"/>
                </a:tc>
              </a:tr>
              <a:tr h="318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5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Timer1 starten; *1024</a:t>
                      </a:r>
                      <a:endParaRPr lang="de-DE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256,0 </a:t>
                      </a:r>
                      <a:r>
                        <a:rPr lang="de-DE" sz="1800" dirty="0" err="1" smtClean="0"/>
                        <a:t>us</a:t>
                      </a:r>
                      <a:endParaRPr lang="de-DE" sz="1800" dirty="0"/>
                    </a:p>
                  </a:txBody>
                  <a:tcPr marT="45726" marB="4572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I/O-Register-Modell (Version 1)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2" y="1916832"/>
            <a:ext cx="5440716" cy="392301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06" l="44297" r="100000">
                        <a14:foregroundMark x1="98984" y1="38750" x2="98984" y2="38750"/>
                        <a14:foregroundMark x1="99375" y1="41111" x2="99375" y2="4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32" y="1556789"/>
            <a:ext cx="7406568" cy="416619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6237312"/>
            <a:ext cx="584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*) Der Zähler Timer1 besteht eigentlich aus zwei Bytes.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500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Erste Anwendungen und Übungen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71600" y="2060848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Zeiten für die Ausführung verschiedener BASCOM-Befehle messen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Mit Counts und Mikrosekunden jonglieren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Mini-Projekt</a:t>
            </a:r>
            <a:r>
              <a:rPr lang="de-DE" dirty="0" smtClean="0"/>
              <a:t>: Präziser Reaktionstester</a:t>
            </a:r>
          </a:p>
          <a:p>
            <a:endParaRPr lang="de-DE" dirty="0"/>
          </a:p>
          <a:p>
            <a:r>
              <a:rPr lang="de-DE" b="1" dirty="0" smtClean="0">
                <a:solidFill>
                  <a:srgbClr val="FF0000"/>
                </a:solidFill>
              </a:rPr>
              <a:t>Pflicht: Aufgabe 1, 2, 4, 6.1, </a:t>
            </a:r>
            <a:r>
              <a:rPr lang="de-DE" b="1" dirty="0" smtClean="0">
                <a:solidFill>
                  <a:srgbClr val="FF0000"/>
                </a:solidFill>
              </a:rPr>
              <a:t>6.2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Funktionsprinzip des Ultraschallmoduls</a:t>
            </a:r>
          </a:p>
        </p:txBody>
      </p:sp>
      <p:sp>
        <p:nvSpPr>
          <p:cNvPr id="2051" name="Textfeld 1"/>
          <p:cNvSpPr txBox="1">
            <a:spLocks noChangeArrowheads="1"/>
          </p:cNvSpPr>
          <p:nvPr/>
        </p:nvSpPr>
        <p:spPr bwMode="auto">
          <a:xfrm>
            <a:off x="5795963" y="6356350"/>
            <a:ext cx="294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Bilder nach www.AccuDIY.com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49413"/>
            <a:ext cx="43084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2725"/>
            <a:ext cx="20161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403350" y="4365625"/>
            <a:ext cx="63706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b="1" i="1">
                <a:solidFill>
                  <a:srgbClr val="FF0000"/>
                </a:solidFill>
              </a:rPr>
              <a:t>Idee: Laufzeit des Schalls messen 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683667" y="2283940"/>
            <a:ext cx="1080021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38513"/>
            <a:ext cx="59944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Timing-Diagramme</a:t>
            </a:r>
          </a:p>
        </p:txBody>
      </p:sp>
      <p:sp>
        <p:nvSpPr>
          <p:cNvPr id="6148" name="Textfeld 1"/>
          <p:cNvSpPr txBox="1">
            <a:spLocks noChangeArrowheads="1"/>
          </p:cNvSpPr>
          <p:nvPr/>
        </p:nvSpPr>
        <p:spPr bwMode="auto">
          <a:xfrm>
            <a:off x="5795963" y="6356350"/>
            <a:ext cx="294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Bilder nach www.AccuDIY.com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49413"/>
            <a:ext cx="43084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7" y="1540668"/>
            <a:ext cx="20161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550" y="4293096"/>
            <a:ext cx="86414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Trig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971550" y="5445224"/>
            <a:ext cx="86414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Echo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71550" y="4863306"/>
            <a:ext cx="172824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Ultraschall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683667" y="2283940"/>
            <a:ext cx="791865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77883" y="2924944"/>
            <a:ext cx="6900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Echo</a:t>
            </a:r>
            <a:endParaRPr lang="de-DE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ch links gekrümmter Pfeil 2"/>
          <p:cNvSpPr>
            <a:spLocks noChangeArrowheads="1"/>
          </p:cNvSpPr>
          <p:nvPr/>
        </p:nvSpPr>
        <p:spPr bwMode="auto">
          <a:xfrm flipV="1">
            <a:off x="4211638" y="1773238"/>
            <a:ext cx="1439862" cy="4032250"/>
          </a:xfrm>
          <a:prstGeom prst="curvedLeftArrow">
            <a:avLst>
              <a:gd name="adj1" fmla="val 25010"/>
              <a:gd name="adj2" fmla="val 50006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Timer1</a:t>
            </a:r>
            <a:br>
              <a:rPr lang="de-DE" altLang="de-DE" dirty="0" smtClean="0"/>
            </a:br>
            <a:r>
              <a:rPr lang="de-DE" altLang="de-DE" sz="3200" dirty="0" smtClean="0"/>
              <a:t>Ablauf des Messprogramms</a:t>
            </a: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819150" y="2128838"/>
            <a:ext cx="773814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Timer1 auf 0 setzen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Startsignal an </a:t>
            </a:r>
            <a:r>
              <a:rPr lang="de-DE" altLang="de-DE" sz="2400" dirty="0" err="1" smtClean="0"/>
              <a:t>Trig</a:t>
            </a:r>
            <a:r>
              <a:rPr lang="de-DE" altLang="de-DE" sz="2400" dirty="0" smtClean="0"/>
              <a:t>-Pin </a:t>
            </a:r>
            <a:r>
              <a:rPr lang="de-DE" altLang="de-DE" sz="2400" dirty="0"/>
              <a:t>des HC-SR04 (mind. 10 </a:t>
            </a:r>
            <a:r>
              <a:rPr lang="de-DE" altLang="de-DE" sz="2400" dirty="0" err="1"/>
              <a:t>us</a:t>
            </a:r>
            <a:r>
              <a:rPr lang="de-DE" altLang="de-DE" sz="24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Warten, bis </a:t>
            </a:r>
            <a:r>
              <a:rPr lang="de-DE" altLang="de-DE" sz="2400" dirty="0" smtClean="0"/>
              <a:t>Echo-Pin </a:t>
            </a:r>
            <a:r>
              <a:rPr lang="de-DE" altLang="de-DE" sz="2400" dirty="0"/>
              <a:t>auf High geht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Dann sofort Timer1 starten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Warten, bis </a:t>
            </a:r>
            <a:r>
              <a:rPr lang="de-DE" altLang="de-DE" sz="2400" dirty="0" smtClean="0"/>
              <a:t>Echo-Pin </a:t>
            </a:r>
            <a:r>
              <a:rPr lang="de-DE" altLang="de-DE" sz="2400" dirty="0"/>
              <a:t>auf Low geht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Dann sofort Inhalt der Variable Timer1 merken und…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Timer1 anhalten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Wert von Timer1 auf LCD </a:t>
            </a:r>
            <a:r>
              <a:rPr lang="de-DE" altLang="de-DE" sz="2400" dirty="0" smtClean="0"/>
              <a:t>ausgeben</a:t>
            </a:r>
            <a:endParaRPr lang="de-DE" altLang="de-DE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de-DE" altLang="de-DE" sz="2400" dirty="0"/>
              <a:t>60 </a:t>
            </a:r>
            <a:r>
              <a:rPr lang="de-DE" altLang="de-DE" sz="2400" dirty="0" err="1"/>
              <a:t>ms</a:t>
            </a:r>
            <a:r>
              <a:rPr lang="de-DE" altLang="de-DE" sz="2400" dirty="0"/>
              <a:t> warten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401638"/>
            <a:ext cx="2970213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/>
    </p:bldLst>
  </p:timing>
</p:sld>
</file>

<file path=ppt/theme/theme1.xml><?xml version="1.0" encoding="utf-8"?>
<a:theme xmlns:a="http://schemas.openxmlformats.org/drawingml/2006/main" name="Blaupause">
  <a:themeElements>
    <a:clrScheme name="Blaupause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aupaus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upause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upause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upause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upause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Designs\Blaupause.pot</Template>
  <TotalTime>0</TotalTime>
  <Words>449</Words>
  <Application>Microsoft Office PowerPoint</Application>
  <PresentationFormat>Bildschirmpräsentation (4:3)</PresentationFormat>
  <Paragraphs>107</Paragraphs>
  <Slides>16</Slides>
  <Notes>1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Blaupause</vt:lpstr>
      <vt:lpstr>Timer1 Grundlagen und Anwendungen</vt:lpstr>
      <vt:lpstr>Timer1 Abkürzung für Timer1/Counter1</vt:lpstr>
      <vt:lpstr>Timer1 Unterteiler</vt:lpstr>
      <vt:lpstr>Timer1 Messen kleiner Zeiten mit Timer1</vt:lpstr>
      <vt:lpstr>Timer1 I/O-Register-Modell (Version 1)</vt:lpstr>
      <vt:lpstr>Timer1 Erste Anwendungen und Übungen</vt:lpstr>
      <vt:lpstr>Timer1 Funktionsprinzip des Ultraschallmoduls</vt:lpstr>
      <vt:lpstr>Timer1 Timing-Diagramme</vt:lpstr>
      <vt:lpstr>Timer1 Ablauf des Messprogramms</vt:lpstr>
      <vt:lpstr>Timer1 Anschluss des Ultraschallmoduls</vt:lpstr>
      <vt:lpstr>Timer1 Signalerzeugung (PWM)</vt:lpstr>
      <vt:lpstr>Timer1 Signalerzeugung (PWM)</vt:lpstr>
      <vt:lpstr>Timer1 Signalerzeugung (PWM)</vt:lpstr>
      <vt:lpstr>Timer1 Dimmer</vt:lpstr>
      <vt:lpstr>Timer1 Servo ansteuern (Grundlagen)</vt:lpstr>
      <vt:lpstr>Timer1 Servo ansteuern (Choreo-Projekt)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des Attiny-Boards</dc:title>
  <dc:creator>Georg Heinrichs</dc:creator>
  <cp:lastModifiedBy>Georg Heinrichs</cp:lastModifiedBy>
  <cp:revision>195</cp:revision>
  <cp:lastPrinted>2013-12-15T13:09:07Z</cp:lastPrinted>
  <dcterms:created xsi:type="dcterms:W3CDTF">2009-02-26T12:35:24Z</dcterms:created>
  <dcterms:modified xsi:type="dcterms:W3CDTF">2016-12-11T12:22:36Z</dcterms:modified>
</cp:coreProperties>
</file>